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1.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4.xml" ContentType="application/vnd.openxmlformats-officedocument.theme+xml"/>
  <Override PartName="/ppt/slideLayouts/slideLayout27.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75" r:id="rId2"/>
    <p:sldMasterId id="2147483688" r:id="rId3"/>
    <p:sldMasterId id="2147483703" r:id="rId4"/>
    <p:sldMasterId id="2147483994" r:id="rId5"/>
    <p:sldMasterId id="2147483996" r:id="rId6"/>
    <p:sldMasterId id="2147484000" r:id="rId7"/>
    <p:sldMasterId id="2147484002" r:id="rId8"/>
    <p:sldMasterId id="2147484004" r:id="rId9"/>
    <p:sldMasterId id="2147484007" r:id="rId10"/>
    <p:sldMasterId id="2147484019" r:id="rId11"/>
    <p:sldMasterId id="2147484021" r:id="rId12"/>
    <p:sldMasterId id="2147484024" r:id="rId13"/>
    <p:sldMasterId id="2147484025" r:id="rId14"/>
    <p:sldMasterId id="2147484034" r:id="rId15"/>
    <p:sldMasterId id="2147484036" r:id="rId16"/>
    <p:sldMasterId id="2147484038" r:id="rId17"/>
    <p:sldMasterId id="2147484040" r:id="rId18"/>
    <p:sldMasterId id="2147484042" r:id="rId19"/>
    <p:sldMasterId id="2147484064" r:id="rId20"/>
    <p:sldMasterId id="2147484093" r:id="rId21"/>
    <p:sldMasterId id="2147484096" r:id="rId22"/>
    <p:sldMasterId id="2147484098" r:id="rId23"/>
    <p:sldMasterId id="2147484099" r:id="rId24"/>
    <p:sldMasterId id="2147484101" r:id="rId25"/>
    <p:sldMasterId id="2147484103" r:id="rId26"/>
    <p:sldMasterId id="2147484108" r:id="rId27"/>
    <p:sldMasterId id="2147484114" r:id="rId28"/>
    <p:sldMasterId id="2147484115" r:id="rId29"/>
    <p:sldMasterId id="2147484119" r:id="rId30"/>
    <p:sldMasterId id="2147484135" r:id="rId31"/>
    <p:sldMasterId id="2147484144" r:id="rId32"/>
    <p:sldMasterId id="2147484149" r:id="rId33"/>
    <p:sldMasterId id="2147484155" r:id="rId34"/>
    <p:sldMasterId id="2147484160" r:id="rId35"/>
    <p:sldMasterId id="2147484162" r:id="rId36"/>
    <p:sldMasterId id="2147484163" r:id="rId37"/>
    <p:sldMasterId id="2147484166" r:id="rId38"/>
    <p:sldMasterId id="2147484171" r:id="rId39"/>
  </p:sldMasterIdLst>
  <p:notesMasterIdLst>
    <p:notesMasterId r:id="rId112"/>
  </p:notesMasterIdLst>
  <p:handoutMasterIdLst>
    <p:handoutMasterId r:id="rId113"/>
  </p:handoutMasterIdLst>
  <p:sldIdLst>
    <p:sldId id="259" r:id="rId40"/>
    <p:sldId id="264" r:id="rId41"/>
    <p:sldId id="266" r:id="rId42"/>
    <p:sldId id="326" r:id="rId43"/>
    <p:sldId id="372" r:id="rId44"/>
    <p:sldId id="416" r:id="rId45"/>
    <p:sldId id="561" r:id="rId46"/>
    <p:sldId id="562" r:id="rId47"/>
    <p:sldId id="563" r:id="rId48"/>
    <p:sldId id="564" r:id="rId49"/>
    <p:sldId id="565" r:id="rId50"/>
    <p:sldId id="566" r:id="rId51"/>
    <p:sldId id="567" r:id="rId52"/>
    <p:sldId id="568" r:id="rId53"/>
    <p:sldId id="330" r:id="rId54"/>
    <p:sldId id="527" r:id="rId55"/>
    <p:sldId id="528" r:id="rId56"/>
    <p:sldId id="529" r:id="rId57"/>
    <p:sldId id="530" r:id="rId58"/>
    <p:sldId id="531" r:id="rId59"/>
    <p:sldId id="532" r:id="rId60"/>
    <p:sldId id="533" r:id="rId61"/>
    <p:sldId id="534" r:id="rId62"/>
    <p:sldId id="535" r:id="rId63"/>
    <p:sldId id="536" r:id="rId64"/>
    <p:sldId id="537" r:id="rId65"/>
    <p:sldId id="538" r:id="rId66"/>
    <p:sldId id="521" r:id="rId67"/>
    <p:sldId id="539" r:id="rId68"/>
    <p:sldId id="540" r:id="rId69"/>
    <p:sldId id="541" r:id="rId70"/>
    <p:sldId id="542" r:id="rId71"/>
    <p:sldId id="339" r:id="rId72"/>
    <p:sldId id="585" r:id="rId73"/>
    <p:sldId id="586" r:id="rId74"/>
    <p:sldId id="587" r:id="rId75"/>
    <p:sldId id="588" r:id="rId76"/>
    <p:sldId id="589" r:id="rId77"/>
    <p:sldId id="590" r:id="rId78"/>
    <p:sldId id="591" r:id="rId79"/>
    <p:sldId id="592" r:id="rId80"/>
    <p:sldId id="329" r:id="rId81"/>
    <p:sldId id="552" r:id="rId82"/>
    <p:sldId id="553" r:id="rId83"/>
    <p:sldId id="554" r:id="rId84"/>
    <p:sldId id="555" r:id="rId85"/>
    <p:sldId id="556" r:id="rId86"/>
    <p:sldId id="557" r:id="rId87"/>
    <p:sldId id="558" r:id="rId88"/>
    <p:sldId id="559" r:id="rId89"/>
    <p:sldId id="560" r:id="rId90"/>
    <p:sldId id="418" r:id="rId91"/>
    <p:sldId id="569" r:id="rId92"/>
    <p:sldId id="570" r:id="rId93"/>
    <p:sldId id="571" r:id="rId94"/>
    <p:sldId id="572" r:id="rId95"/>
    <p:sldId id="573" r:id="rId96"/>
    <p:sldId id="574" r:id="rId97"/>
    <p:sldId id="524" r:id="rId98"/>
    <p:sldId id="575" r:id="rId99"/>
    <p:sldId id="576" r:id="rId100"/>
    <p:sldId id="577" r:id="rId101"/>
    <p:sldId id="578" r:id="rId102"/>
    <p:sldId id="579" r:id="rId103"/>
    <p:sldId id="580" r:id="rId104"/>
    <p:sldId id="581" r:id="rId105"/>
    <p:sldId id="582" r:id="rId106"/>
    <p:sldId id="583" r:id="rId107"/>
    <p:sldId id="584" r:id="rId108"/>
    <p:sldId id="522" r:id="rId109"/>
    <p:sldId id="525" r:id="rId110"/>
    <p:sldId id="526" r:id="rId1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09E2F"/>
    <a:srgbClr val="003B49"/>
    <a:srgbClr val="005F83"/>
    <a:srgbClr val="0A0AA6"/>
    <a:srgbClr val="B2B4B2"/>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1" autoAdjust="0"/>
    <p:restoredTop sz="94586" autoAdjust="0"/>
  </p:normalViewPr>
  <p:slideViewPr>
    <p:cSldViewPr snapToGrid="0" snapToObjects="1" showGuides="1">
      <p:cViewPr varScale="1">
        <p:scale>
          <a:sx n="109" d="100"/>
          <a:sy n="109" d="100"/>
        </p:scale>
        <p:origin x="1722" y="102"/>
      </p:cViewPr>
      <p:guideLst>
        <p:guide orient="horz" pos="2109"/>
        <p:guide pos="3448"/>
      </p:guideLst>
    </p:cSldViewPr>
  </p:slideViewPr>
  <p:outlineViewPr>
    <p:cViewPr>
      <p:scale>
        <a:sx n="33" d="100"/>
        <a:sy n="33" d="100"/>
      </p:scale>
      <p:origin x="0" y="-22338"/>
    </p:cViewPr>
  </p:outlineViewPr>
  <p:notesTextViewPr>
    <p:cViewPr>
      <p:scale>
        <a:sx n="3" d="2"/>
        <a:sy n="3" d="2"/>
      </p:scale>
      <p:origin x="0" y="0"/>
    </p:cViewPr>
  </p:notesTextViewPr>
  <p:sorterViewPr>
    <p:cViewPr>
      <p:scale>
        <a:sx n="100" d="100"/>
        <a:sy n="100" d="100"/>
      </p:scale>
      <p:origin x="0" y="-3456"/>
    </p:cViewPr>
  </p:sorterViewPr>
  <p:notesViewPr>
    <p:cSldViewPr snapToGrid="0" snapToObjects="1">
      <p:cViewPr varScale="1">
        <p:scale>
          <a:sx n="82" d="100"/>
          <a:sy n="82" d="100"/>
        </p:scale>
        <p:origin x="383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tableStyles" Target="tableStyles.xml"/><Relationship Id="rId21" Type="http://schemas.openxmlformats.org/officeDocument/2006/relationships/slideMaster" Target="slideMasters/slideMaster21.xml"/><Relationship Id="rId42" Type="http://schemas.openxmlformats.org/officeDocument/2006/relationships/slide" Target="slides/slide3.xml"/><Relationship Id="rId47" Type="http://schemas.openxmlformats.org/officeDocument/2006/relationships/slide" Target="slides/slide8.xml"/><Relationship Id="rId63" Type="http://schemas.openxmlformats.org/officeDocument/2006/relationships/slide" Target="slides/slide24.xml"/><Relationship Id="rId68" Type="http://schemas.openxmlformats.org/officeDocument/2006/relationships/slide" Target="slides/slide29.xml"/><Relationship Id="rId84" Type="http://schemas.openxmlformats.org/officeDocument/2006/relationships/slide" Target="slides/slide45.xml"/><Relationship Id="rId89" Type="http://schemas.openxmlformats.org/officeDocument/2006/relationships/slide" Target="slides/slide50.xml"/><Relationship Id="rId112" Type="http://schemas.openxmlformats.org/officeDocument/2006/relationships/notesMaster" Target="notesMasters/notesMaster1.xml"/><Relationship Id="rId16" Type="http://schemas.openxmlformats.org/officeDocument/2006/relationships/slideMaster" Target="slideMasters/slideMaster16.xml"/><Relationship Id="rId107" Type="http://schemas.openxmlformats.org/officeDocument/2006/relationships/slide" Target="slides/slide68.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1.xml"/><Relationship Id="rId45" Type="http://schemas.openxmlformats.org/officeDocument/2006/relationships/slide" Target="slides/slide6.xml"/><Relationship Id="rId53" Type="http://schemas.openxmlformats.org/officeDocument/2006/relationships/slide" Target="slides/slide14.xml"/><Relationship Id="rId58" Type="http://schemas.openxmlformats.org/officeDocument/2006/relationships/slide" Target="slides/slide19.xml"/><Relationship Id="rId66" Type="http://schemas.openxmlformats.org/officeDocument/2006/relationships/slide" Target="slides/slide27.xml"/><Relationship Id="rId74" Type="http://schemas.openxmlformats.org/officeDocument/2006/relationships/slide" Target="slides/slide35.xml"/><Relationship Id="rId79" Type="http://schemas.openxmlformats.org/officeDocument/2006/relationships/slide" Target="slides/slide40.xml"/><Relationship Id="rId87" Type="http://schemas.openxmlformats.org/officeDocument/2006/relationships/slide" Target="slides/slide48.xml"/><Relationship Id="rId102" Type="http://schemas.openxmlformats.org/officeDocument/2006/relationships/slide" Target="slides/slide63.xml"/><Relationship Id="rId110" Type="http://schemas.openxmlformats.org/officeDocument/2006/relationships/slide" Target="slides/slide71.xml"/><Relationship Id="rId115"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22.xml"/><Relationship Id="rId82" Type="http://schemas.openxmlformats.org/officeDocument/2006/relationships/slide" Target="slides/slide43.xml"/><Relationship Id="rId90" Type="http://schemas.openxmlformats.org/officeDocument/2006/relationships/slide" Target="slides/slide51.xml"/><Relationship Id="rId95" Type="http://schemas.openxmlformats.org/officeDocument/2006/relationships/slide" Target="slides/slide5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4.xml"/><Relationship Id="rId48" Type="http://schemas.openxmlformats.org/officeDocument/2006/relationships/slide" Target="slides/slide9.xml"/><Relationship Id="rId56" Type="http://schemas.openxmlformats.org/officeDocument/2006/relationships/slide" Target="slides/slide17.xml"/><Relationship Id="rId64" Type="http://schemas.openxmlformats.org/officeDocument/2006/relationships/slide" Target="slides/slide25.xml"/><Relationship Id="rId69" Type="http://schemas.openxmlformats.org/officeDocument/2006/relationships/slide" Target="slides/slide30.xml"/><Relationship Id="rId77" Type="http://schemas.openxmlformats.org/officeDocument/2006/relationships/slide" Target="slides/slide38.xml"/><Relationship Id="rId100" Type="http://schemas.openxmlformats.org/officeDocument/2006/relationships/slide" Target="slides/slide61.xml"/><Relationship Id="rId105" Type="http://schemas.openxmlformats.org/officeDocument/2006/relationships/slide" Target="slides/slide66.xml"/><Relationship Id="rId113"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12.xml"/><Relationship Id="rId72" Type="http://schemas.openxmlformats.org/officeDocument/2006/relationships/slide" Target="slides/slide33.xml"/><Relationship Id="rId80" Type="http://schemas.openxmlformats.org/officeDocument/2006/relationships/slide" Target="slides/slide41.xml"/><Relationship Id="rId85" Type="http://schemas.openxmlformats.org/officeDocument/2006/relationships/slide" Target="slides/slide46.xml"/><Relationship Id="rId93" Type="http://schemas.openxmlformats.org/officeDocument/2006/relationships/slide" Target="slides/slide54.xml"/><Relationship Id="rId98" Type="http://schemas.openxmlformats.org/officeDocument/2006/relationships/slide" Target="slides/slide5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7.xml"/><Relationship Id="rId59" Type="http://schemas.openxmlformats.org/officeDocument/2006/relationships/slide" Target="slides/slide20.xml"/><Relationship Id="rId67" Type="http://schemas.openxmlformats.org/officeDocument/2006/relationships/slide" Target="slides/slide28.xml"/><Relationship Id="rId103" Type="http://schemas.openxmlformats.org/officeDocument/2006/relationships/slide" Target="slides/slide64.xml"/><Relationship Id="rId108" Type="http://schemas.openxmlformats.org/officeDocument/2006/relationships/slide" Target="slides/slide69.xml"/><Relationship Id="rId116"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2.xml"/><Relationship Id="rId54" Type="http://schemas.openxmlformats.org/officeDocument/2006/relationships/slide" Target="slides/slide15.xml"/><Relationship Id="rId62" Type="http://schemas.openxmlformats.org/officeDocument/2006/relationships/slide" Target="slides/slide23.xml"/><Relationship Id="rId70" Type="http://schemas.openxmlformats.org/officeDocument/2006/relationships/slide" Target="slides/slide31.xml"/><Relationship Id="rId75" Type="http://schemas.openxmlformats.org/officeDocument/2006/relationships/slide" Target="slides/slide36.xml"/><Relationship Id="rId83" Type="http://schemas.openxmlformats.org/officeDocument/2006/relationships/slide" Target="slides/slide44.xml"/><Relationship Id="rId88" Type="http://schemas.openxmlformats.org/officeDocument/2006/relationships/slide" Target="slides/slide49.xml"/><Relationship Id="rId91" Type="http://schemas.openxmlformats.org/officeDocument/2006/relationships/slide" Target="slides/slide52.xml"/><Relationship Id="rId96" Type="http://schemas.openxmlformats.org/officeDocument/2006/relationships/slide" Target="slides/slide57.xml"/><Relationship Id="rId111"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0.xml"/><Relationship Id="rId57" Type="http://schemas.openxmlformats.org/officeDocument/2006/relationships/slide" Target="slides/slide18.xml"/><Relationship Id="rId106" Type="http://schemas.openxmlformats.org/officeDocument/2006/relationships/slide" Target="slides/slide67.xml"/><Relationship Id="rId114"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5.xml"/><Relationship Id="rId52" Type="http://schemas.openxmlformats.org/officeDocument/2006/relationships/slide" Target="slides/slide13.xml"/><Relationship Id="rId60" Type="http://schemas.openxmlformats.org/officeDocument/2006/relationships/slide" Target="slides/slide21.xml"/><Relationship Id="rId65" Type="http://schemas.openxmlformats.org/officeDocument/2006/relationships/slide" Target="slides/slide26.xml"/><Relationship Id="rId73" Type="http://schemas.openxmlformats.org/officeDocument/2006/relationships/slide" Target="slides/slide34.xml"/><Relationship Id="rId78" Type="http://schemas.openxmlformats.org/officeDocument/2006/relationships/slide" Target="slides/slide39.xml"/><Relationship Id="rId81" Type="http://schemas.openxmlformats.org/officeDocument/2006/relationships/slide" Target="slides/slide42.xml"/><Relationship Id="rId86" Type="http://schemas.openxmlformats.org/officeDocument/2006/relationships/slide" Target="slides/slide47.xml"/><Relationship Id="rId94" Type="http://schemas.openxmlformats.org/officeDocument/2006/relationships/slide" Target="slides/slide55.xml"/><Relationship Id="rId99" Type="http://schemas.openxmlformats.org/officeDocument/2006/relationships/slide" Target="slides/slide60.xml"/><Relationship Id="rId101" Type="http://schemas.openxmlformats.org/officeDocument/2006/relationships/slide" Target="slides/slide6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70.xml"/><Relationship Id="rId34" Type="http://schemas.openxmlformats.org/officeDocument/2006/relationships/slideMaster" Target="slideMasters/slideMaster34.xml"/><Relationship Id="rId50" Type="http://schemas.openxmlformats.org/officeDocument/2006/relationships/slide" Target="slides/slide11.xml"/><Relationship Id="rId55" Type="http://schemas.openxmlformats.org/officeDocument/2006/relationships/slide" Target="slides/slide16.xml"/><Relationship Id="rId76" Type="http://schemas.openxmlformats.org/officeDocument/2006/relationships/slide" Target="slides/slide37.xml"/><Relationship Id="rId97" Type="http://schemas.openxmlformats.org/officeDocument/2006/relationships/slide" Target="slides/slide58.xml"/><Relationship Id="rId104"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32.xml"/><Relationship Id="rId92" Type="http://schemas.openxmlformats.org/officeDocument/2006/relationships/slide" Target="slides/slide53.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6/11/2020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AD45B-D55B-416C-938F-6E117D78AE10}" type="datetimeFigureOut">
              <a:rPr lang="en-US" smtClean="0"/>
              <a:t>6/11/2020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A66E6F-1E71-40F1-A2D2-2FDF91F15AFC}" type="slidenum">
              <a:rPr lang="en-US" smtClean="0"/>
              <a:t>‹#›</a:t>
            </a:fld>
            <a:endParaRPr lang="en-US"/>
          </a:p>
        </p:txBody>
      </p:sp>
    </p:spTree>
    <p:extLst>
      <p:ext uri="{BB962C8B-B14F-4D97-AF65-F5344CB8AC3E}">
        <p14:creationId xmlns:p14="http://schemas.microsoft.com/office/powerpoint/2010/main" val="33615564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1</a:t>
            </a:fld>
            <a:endParaRPr lang="en-US" dirty="0"/>
          </a:p>
        </p:txBody>
      </p:sp>
    </p:spTree>
    <p:extLst>
      <p:ext uri="{BB962C8B-B14F-4D97-AF65-F5344CB8AC3E}">
        <p14:creationId xmlns:p14="http://schemas.microsoft.com/office/powerpoint/2010/main" val="368533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2976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33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3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3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4490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690889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023724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631684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2102918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674026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61678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256594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2944257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3988544170"/>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30728726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6048300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420076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534400" cy="5257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4324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2334909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414844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131169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36960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60F656-8492-4A2E-96D4-7C877A2155FC}" type="datetimeFigureOut">
              <a:rPr lang="en-US" smtClean="0"/>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415D11-ECB2-41C3-B2E2-CD4475ACEBC5}" type="slidenum">
              <a:rPr lang="en-US" smtClean="0"/>
              <a:t>‹#›</a:t>
            </a:fld>
            <a:endParaRPr lang="en-US"/>
          </a:p>
        </p:txBody>
      </p:sp>
    </p:spTree>
    <p:extLst>
      <p:ext uri="{BB962C8B-B14F-4D97-AF65-F5344CB8AC3E}">
        <p14:creationId xmlns:p14="http://schemas.microsoft.com/office/powerpoint/2010/main" val="2544303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787235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44436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14502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1932439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384" y="5522977"/>
            <a:ext cx="1347216" cy="1089660"/>
          </a:xfrm>
          <a:prstGeom prst="rect">
            <a:avLst/>
          </a:prstGeom>
        </p:spPr>
      </p:pic>
      <p:pic>
        <p:nvPicPr>
          <p:cNvPr id="10" name="Picture 9"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317145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458908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9" name="Picture 8"/>
          <p:cNvPicPr>
            <a:picLocks noChangeAspect="1"/>
          </p:cNvPicPr>
          <p:nvPr userDrawn="1"/>
        </p:nvPicPr>
        <p:blipFill>
          <a:blip r:embed="rId3"/>
          <a:stretch>
            <a:fillRect/>
          </a:stretch>
        </p:blipFill>
        <p:spPr>
          <a:xfrm>
            <a:off x="7644384" y="5522977"/>
            <a:ext cx="1347216" cy="108966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821998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14049F-96F2-5341-BBAF-95D60421277B}" type="datetimeFigureOut">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522075-3FC4-7E45-BD51-A39F29A52D78}" type="slidenum">
              <a:rPr lang="en-US" smtClean="0"/>
              <a:t>‹#›</a:t>
            </a:fld>
            <a:endParaRPr lang="en-US" dirty="0"/>
          </a:p>
        </p:txBody>
      </p:sp>
    </p:spTree>
    <p:extLst>
      <p:ext uri="{BB962C8B-B14F-4D97-AF65-F5344CB8AC3E}">
        <p14:creationId xmlns:p14="http://schemas.microsoft.com/office/powerpoint/2010/main" val="35193175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4049F-96F2-5341-BBAF-95D60421277B}" type="datetimeFigureOut">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522075-3FC4-7E45-BD51-A39F29A52D78}" type="slidenum">
              <a:rPr lang="en-US" smtClean="0"/>
              <a:t>‹#›</a:t>
            </a:fld>
            <a:endParaRPr lang="en-US" dirty="0"/>
          </a:p>
        </p:txBody>
      </p:sp>
    </p:spTree>
    <p:extLst>
      <p:ext uri="{BB962C8B-B14F-4D97-AF65-F5344CB8AC3E}">
        <p14:creationId xmlns:p14="http://schemas.microsoft.com/office/powerpoint/2010/main" val="4276531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14049F-96F2-5341-BBAF-95D60421277B}" type="datetimeFigureOut">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522075-3FC4-7E45-BD51-A39F29A52D78}" type="slidenum">
              <a:rPr lang="en-US" smtClean="0"/>
              <a:t>‹#›</a:t>
            </a:fld>
            <a:endParaRPr lang="en-US" dirty="0"/>
          </a:p>
        </p:txBody>
      </p:sp>
    </p:spTree>
    <p:extLst>
      <p:ext uri="{BB962C8B-B14F-4D97-AF65-F5344CB8AC3E}">
        <p14:creationId xmlns:p14="http://schemas.microsoft.com/office/powerpoint/2010/main" val="1445933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14049F-96F2-5341-BBAF-95D60421277B}" type="datetimeFigureOut">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522075-3FC4-7E45-BD51-A39F29A52D78}" type="slidenum">
              <a:rPr lang="en-US" smtClean="0"/>
              <a:t>‹#›</a:t>
            </a:fld>
            <a:endParaRPr lang="en-US" dirty="0"/>
          </a:p>
        </p:txBody>
      </p:sp>
    </p:spTree>
    <p:extLst>
      <p:ext uri="{BB962C8B-B14F-4D97-AF65-F5344CB8AC3E}">
        <p14:creationId xmlns:p14="http://schemas.microsoft.com/office/powerpoint/2010/main" val="515813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14049F-96F2-5341-BBAF-95D60421277B}" type="datetimeFigureOut">
              <a:rPr lang="en-US" smtClean="0"/>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522075-3FC4-7E45-BD51-A39F29A52D78}" type="slidenum">
              <a:rPr lang="en-US" smtClean="0"/>
              <a:t>‹#›</a:t>
            </a:fld>
            <a:endParaRPr lang="en-US" dirty="0"/>
          </a:p>
        </p:txBody>
      </p:sp>
    </p:spTree>
    <p:extLst>
      <p:ext uri="{BB962C8B-B14F-4D97-AF65-F5344CB8AC3E}">
        <p14:creationId xmlns:p14="http://schemas.microsoft.com/office/powerpoint/2010/main" val="243364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14049F-96F2-5341-BBAF-95D60421277B}" type="datetimeFigureOut">
              <a:rPr lang="en-US" smtClean="0"/>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522075-3FC4-7E45-BD51-A39F29A52D78}" type="slidenum">
              <a:rPr lang="en-US" smtClean="0"/>
              <a:t>‹#›</a:t>
            </a:fld>
            <a:endParaRPr lang="en-US" dirty="0"/>
          </a:p>
        </p:txBody>
      </p:sp>
    </p:spTree>
    <p:extLst>
      <p:ext uri="{BB962C8B-B14F-4D97-AF65-F5344CB8AC3E}">
        <p14:creationId xmlns:p14="http://schemas.microsoft.com/office/powerpoint/2010/main" val="32202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2489552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4049F-96F2-5341-BBAF-95D60421277B}" type="datetimeFigureOut">
              <a:rPr lang="en-US" smtClean="0"/>
              <a:t>6/11/2020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522075-3FC4-7E45-BD51-A39F29A52D78}" type="slidenum">
              <a:rPr lang="en-US" smtClean="0"/>
              <a:t>‹#›</a:t>
            </a:fld>
            <a:endParaRPr lang="en-US" dirty="0"/>
          </a:p>
        </p:txBody>
      </p:sp>
    </p:spTree>
    <p:extLst>
      <p:ext uri="{BB962C8B-B14F-4D97-AF65-F5344CB8AC3E}">
        <p14:creationId xmlns:p14="http://schemas.microsoft.com/office/powerpoint/2010/main" val="3892669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4049F-96F2-5341-BBAF-95D60421277B}" type="datetimeFigureOut">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522075-3FC4-7E45-BD51-A39F29A52D78}" type="slidenum">
              <a:rPr lang="en-US" smtClean="0"/>
              <a:t>‹#›</a:t>
            </a:fld>
            <a:endParaRPr lang="en-US" dirty="0"/>
          </a:p>
        </p:txBody>
      </p:sp>
    </p:spTree>
    <p:extLst>
      <p:ext uri="{BB962C8B-B14F-4D97-AF65-F5344CB8AC3E}">
        <p14:creationId xmlns:p14="http://schemas.microsoft.com/office/powerpoint/2010/main" val="3403886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4049F-96F2-5341-BBAF-95D60421277B}" type="datetimeFigureOut">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522075-3FC4-7E45-BD51-A39F29A52D78}" type="slidenum">
              <a:rPr lang="en-US" smtClean="0"/>
              <a:t>‹#›</a:t>
            </a:fld>
            <a:endParaRPr lang="en-US" dirty="0"/>
          </a:p>
        </p:txBody>
      </p:sp>
    </p:spTree>
    <p:extLst>
      <p:ext uri="{BB962C8B-B14F-4D97-AF65-F5344CB8AC3E}">
        <p14:creationId xmlns:p14="http://schemas.microsoft.com/office/powerpoint/2010/main" val="3027405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4049F-96F2-5341-BBAF-95D60421277B}" type="datetimeFigureOut">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522075-3FC4-7E45-BD51-A39F29A52D78}" type="slidenum">
              <a:rPr lang="en-US" smtClean="0"/>
              <a:t>‹#›</a:t>
            </a:fld>
            <a:endParaRPr lang="en-US" dirty="0"/>
          </a:p>
        </p:txBody>
      </p:sp>
    </p:spTree>
    <p:extLst>
      <p:ext uri="{BB962C8B-B14F-4D97-AF65-F5344CB8AC3E}">
        <p14:creationId xmlns:p14="http://schemas.microsoft.com/office/powerpoint/2010/main" val="566031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4049F-96F2-5341-BBAF-95D60421277B}" type="datetimeFigureOut">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522075-3FC4-7E45-BD51-A39F29A52D78}" type="slidenum">
              <a:rPr lang="en-US" smtClean="0"/>
              <a:t>‹#›</a:t>
            </a:fld>
            <a:endParaRPr lang="en-US" dirty="0"/>
          </a:p>
        </p:txBody>
      </p:sp>
    </p:spTree>
    <p:extLst>
      <p:ext uri="{BB962C8B-B14F-4D97-AF65-F5344CB8AC3E}">
        <p14:creationId xmlns:p14="http://schemas.microsoft.com/office/powerpoint/2010/main" val="54195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20243427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87446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2" name="Picture 11"/>
          <p:cNvPicPr>
            <a:picLocks noChangeAspect="1"/>
          </p:cNvPicPr>
          <p:nvPr userDrawn="1"/>
        </p:nvPicPr>
        <p:blipFill>
          <a:blip r:embed="rId2"/>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351949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08717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6095963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theme" Target="../theme/theme13.xml"/><Relationship Id="rId5" Type="http://schemas.openxmlformats.org/officeDocument/2006/relationships/image" Target="../media/image7.emf"/><Relationship Id="rId4" Type="http://schemas.openxmlformats.org/officeDocument/2006/relationships/image" Target="../media/image6.emf"/></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32.xml"/><Relationship Id="rId4" Type="http://schemas.openxmlformats.org/officeDocument/2006/relationships/slideLayout" Target="../slideLayouts/slideLayout17.xml"/></Relationships>
</file>

<file path=ppt/slideMasters/_rels/slideMaster3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jpg"/><Relationship Id="rId5" Type="http://schemas.openxmlformats.org/officeDocument/2006/relationships/theme" Target="../theme/theme34.xml"/><Relationship Id="rId4" Type="http://schemas.openxmlformats.org/officeDocument/2006/relationships/slideLayout" Target="../slideLayouts/slideLayout26.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27.xml"/></Relationships>
</file>

<file path=ppt/slideMasters/_rels/slideMaster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3" Type="http://schemas.openxmlformats.org/officeDocument/2006/relationships/theme" Target="../theme/theme37.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8.jpeg"/></Relationships>
</file>

<file path=ppt/slideMasters/_rels/slideMaster3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38.xml"/><Relationship Id="rId4" Type="http://schemas.openxmlformats.org/officeDocument/2006/relationships/slideLayout" Target="../slideLayouts/slideLayout33.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9.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4"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2012927331"/>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36803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39520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270915" y="5693839"/>
            <a:ext cx="891610" cy="724433"/>
          </a:xfrm>
          <a:prstGeom prst="rect">
            <a:avLst/>
          </a:prstGeom>
        </p:spPr>
      </p:pic>
      <p:sp>
        <p:nvSpPr>
          <p:cNvPr id="13" name="Rectangle 12"/>
          <p:cNvSpPr/>
          <p:nvPr userDrawn="1"/>
        </p:nvSpPr>
        <p:spPr>
          <a:xfrm>
            <a:off x="0" y="597425"/>
            <a:ext cx="5681128" cy="1943101"/>
          </a:xfrm>
          <a:prstGeom prst="rect">
            <a:avLst/>
          </a:prstGeom>
          <a:solidFill>
            <a:srgbClr val="0B2F3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3">
            <a:alphaModFix amt="14000"/>
          </a:blip>
          <a:stretch>
            <a:fillRect/>
          </a:stretch>
        </p:blipFill>
        <p:spPr>
          <a:xfrm>
            <a:off x="0" y="597425"/>
            <a:ext cx="5676900" cy="1943101"/>
          </a:xfrm>
          <a:prstGeom prst="rect">
            <a:avLst/>
          </a:prstGeom>
        </p:spPr>
      </p:pic>
      <p:pic>
        <p:nvPicPr>
          <p:cNvPr id="17" name="Picture 16"/>
          <p:cNvPicPr>
            <a:picLocks noChangeAspect="1"/>
          </p:cNvPicPr>
          <p:nvPr userDrawn="1"/>
        </p:nvPicPr>
        <p:blipFill>
          <a:blip r:embed="rId4"/>
          <a:stretch>
            <a:fillRect/>
          </a:stretch>
        </p:blipFill>
        <p:spPr>
          <a:xfrm>
            <a:off x="6792" y="5321300"/>
            <a:ext cx="812800" cy="1536700"/>
          </a:xfrm>
          <a:prstGeom prst="rect">
            <a:avLst/>
          </a:prstGeom>
        </p:spPr>
      </p:pic>
      <p:pic>
        <p:nvPicPr>
          <p:cNvPr id="18" name="Picture 17"/>
          <p:cNvPicPr>
            <a:picLocks noChangeAspect="1"/>
          </p:cNvPicPr>
          <p:nvPr userDrawn="1"/>
        </p:nvPicPr>
        <p:blipFill>
          <a:blip r:embed="rId5"/>
          <a:stretch>
            <a:fillRect/>
          </a:stretch>
        </p:blipFill>
        <p:spPr>
          <a:xfrm>
            <a:off x="8472950" y="23836"/>
            <a:ext cx="660400" cy="1295400"/>
          </a:xfrm>
          <a:prstGeom prst="rect">
            <a:avLst/>
          </a:prstGeom>
        </p:spPr>
      </p:pic>
    </p:spTree>
    <p:extLst>
      <p:ext uri="{BB962C8B-B14F-4D97-AF65-F5344CB8AC3E}">
        <p14:creationId xmlns:p14="http://schemas.microsoft.com/office/powerpoint/2010/main" val="227866357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531483075"/>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269519330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93B6C-ED48-4C63-A14D-569669A9B0C0}" type="slidenum">
              <a:rPr lang="en-US" smtClean="0"/>
              <a:t>‹#›</a:t>
            </a:fld>
            <a:endParaRPr lang="en-US"/>
          </a:p>
        </p:txBody>
      </p:sp>
    </p:spTree>
    <p:extLst>
      <p:ext uri="{BB962C8B-B14F-4D97-AF65-F5344CB8AC3E}">
        <p14:creationId xmlns:p14="http://schemas.microsoft.com/office/powerpoint/2010/main" val="3589128582"/>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317457714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273968273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3411709332"/>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3D6F8-D88F-4B74-9A9E-4209C7A79A7D}" type="slidenum">
              <a:rPr lang="en-US" smtClean="0"/>
              <a:t>‹#›</a:t>
            </a:fld>
            <a:endParaRPr lang="en-US"/>
          </a:p>
        </p:txBody>
      </p:sp>
    </p:spTree>
    <p:extLst>
      <p:ext uri="{BB962C8B-B14F-4D97-AF65-F5344CB8AC3E}">
        <p14:creationId xmlns:p14="http://schemas.microsoft.com/office/powerpoint/2010/main" val="1277070034"/>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14 June 2018</a:t>
            </a:r>
            <a:endParaRPr lang="en-US" dirty="0"/>
          </a:p>
        </p:txBody>
      </p:sp>
    </p:spTree>
    <p:extLst>
      <p:ext uri="{BB962C8B-B14F-4D97-AF65-F5344CB8AC3E}">
        <p14:creationId xmlns:p14="http://schemas.microsoft.com/office/powerpoint/2010/main" val="351811319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308365836"/>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13 September 2018</a:t>
            </a:r>
            <a:endParaRPr lang="en-US" dirty="0">
              <a:solidFill>
                <a:srgbClr val="003B49"/>
              </a:solidFill>
            </a:endParaRPr>
          </a:p>
        </p:txBody>
      </p:sp>
    </p:spTree>
    <p:extLst>
      <p:ext uri="{BB962C8B-B14F-4D97-AF65-F5344CB8AC3E}">
        <p14:creationId xmlns:p14="http://schemas.microsoft.com/office/powerpoint/2010/main" val="352783804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96018873"/>
      </p:ext>
    </p:extLst>
  </p:cSld>
  <p:clrMap bg1="lt1" tx1="dk1" bg2="lt2" tx2="dk2" accent1="accent1" accent2="accent2" accent3="accent3" accent4="accent4" accent5="accent5" accent6="accent6" hlink="hlink" folHlink="folHlink"/>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854421"/>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546807"/>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414837"/>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979430"/>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21 February 2019</a:t>
            </a:r>
            <a:endParaRPr lang="en-US" dirty="0">
              <a:solidFill>
                <a:srgbClr val="003B49"/>
              </a:solidFill>
            </a:endParaRPr>
          </a:p>
        </p:txBody>
      </p:sp>
    </p:spTree>
    <p:extLst>
      <p:ext uri="{BB962C8B-B14F-4D97-AF65-F5344CB8AC3E}">
        <p14:creationId xmlns:p14="http://schemas.microsoft.com/office/powerpoint/2010/main" val="2306577691"/>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25 April 2019</a:t>
            </a:r>
            <a:endParaRPr lang="en-US" dirty="0">
              <a:solidFill>
                <a:srgbClr val="003B49"/>
              </a:solidFill>
            </a:endParaRPr>
          </a:p>
        </p:txBody>
      </p:sp>
    </p:spTree>
    <p:extLst>
      <p:ext uri="{BB962C8B-B14F-4D97-AF65-F5344CB8AC3E}">
        <p14:creationId xmlns:p14="http://schemas.microsoft.com/office/powerpoint/2010/main" val="69186715"/>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546E3-25E9-406E-AC78-269C480148B6}" type="slidenum">
              <a:rPr lang="en-US" smtClean="0"/>
              <a:t>‹#›</a:t>
            </a:fld>
            <a:endParaRPr lang="en-US"/>
          </a:p>
        </p:txBody>
      </p:sp>
    </p:spTree>
    <p:extLst>
      <p:ext uri="{BB962C8B-B14F-4D97-AF65-F5344CB8AC3E}">
        <p14:creationId xmlns:p14="http://schemas.microsoft.com/office/powerpoint/2010/main" val="383861834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074281138"/>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961371"/>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261322"/>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11 June 2020</a:t>
            </a:r>
            <a:endParaRPr lang="en-US" dirty="0"/>
          </a:p>
        </p:txBody>
      </p:sp>
    </p:spTree>
    <p:extLst>
      <p:ext uri="{BB962C8B-B14F-4D97-AF65-F5344CB8AC3E}">
        <p14:creationId xmlns:p14="http://schemas.microsoft.com/office/powerpoint/2010/main" val="1623172127"/>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720487702"/>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660F656-8492-4A2E-96D4-7C877A2155FC}" type="datetimeFigureOut">
              <a:rPr lang="en-US" smtClean="0"/>
              <a:t>6/11/2020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415D11-ECB2-41C3-B2E2-CD4475ACEBC5}" type="slidenum">
              <a:rPr lang="en-US" smtClean="0"/>
              <a:t>‹#›</a:t>
            </a:fld>
            <a:endParaRPr lang="en-US"/>
          </a:p>
        </p:txBody>
      </p:sp>
    </p:spTree>
    <p:extLst>
      <p:ext uri="{BB962C8B-B14F-4D97-AF65-F5344CB8AC3E}">
        <p14:creationId xmlns:p14="http://schemas.microsoft.com/office/powerpoint/2010/main" val="3741387334"/>
      </p:ext>
    </p:extLst>
  </p:cSld>
  <p:clrMap bg1="lt1" tx1="dk1" bg2="lt2" tx2="dk2" accent1="accent1" accent2="accent2" accent3="accent3" accent4="accent4" accent5="accent5" accent6="accent6" hlink="hlink" folHlink="folHlink"/>
  <p:sldLayoutIdLst>
    <p:sldLayoutId id="21474841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2322017016"/>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2732852106"/>
      </p:ext>
    </p:extLst>
  </p:cSld>
  <p:clrMap bg1="lt1" tx1="dk1" bg2="lt2" tx2="dk2" accent1="accent1" accent2="accent2" accent3="accent3" accent4="accent4" accent5="accent5" accent6="accent6" hlink="hlink" folHlink="folHlink"/>
  <p:sldLayoutIdLst>
    <p:sldLayoutId id="2147484164" r:id="rId1"/>
    <p:sldLayoutId id="214748416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500593"/>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4049F-96F2-5341-BBAF-95D60421277B}" type="datetimeFigureOut">
              <a:rPr lang="en-US" smtClean="0"/>
              <a:t>6/11/2020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22075-3FC4-7E45-BD51-A39F29A52D78}" type="slidenum">
              <a:rPr lang="en-US" smtClean="0"/>
              <a:t>‹#›</a:t>
            </a:fld>
            <a:endParaRPr lang="en-US" dirty="0"/>
          </a:p>
        </p:txBody>
      </p:sp>
    </p:spTree>
    <p:extLst>
      <p:ext uri="{BB962C8B-B14F-4D97-AF65-F5344CB8AC3E}">
        <p14:creationId xmlns:p14="http://schemas.microsoft.com/office/powerpoint/2010/main" val="3494011926"/>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95863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9274518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108065820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2056669090"/>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87108288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1497931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533971" y="2144530"/>
            <a:ext cx="6972300" cy="2641756"/>
          </a:xfrm>
        </p:spPr>
        <p:txBody>
          <a:bodyPr/>
          <a:lstStyle/>
          <a:p>
            <a:r>
              <a:rPr lang="en-US" dirty="0" smtClean="0"/>
              <a:t>Faculty Senate Meeting</a:t>
            </a:r>
          </a:p>
          <a:p>
            <a:r>
              <a:rPr lang="en-US" sz="3600" dirty="0" smtClean="0"/>
              <a:t>June 11, 2020</a:t>
            </a:r>
            <a:endParaRPr lang="en-US" sz="3600" dirty="0"/>
          </a:p>
        </p:txBody>
      </p:sp>
      <p:sp>
        <p:nvSpPr>
          <p:cNvPr id="4" name="Slide Number Placeholder 3"/>
          <p:cNvSpPr>
            <a:spLocks noGrp="1"/>
          </p:cNvSpPr>
          <p:nvPr>
            <p:ph type="sldNum" sz="quarter" idx="11"/>
          </p:nvPr>
        </p:nvSpPr>
        <p:spPr/>
        <p:txBody>
          <a:bodyPr/>
          <a:lstStyle/>
          <a:p>
            <a:fld id="{7E03178D-84EE-4CB8-A279-6A93DE17BCD8}" type="slidenum">
              <a:rPr lang="en-US" smtClean="0"/>
              <a:t>1</a:t>
            </a:fld>
            <a:endParaRPr lang="en-US"/>
          </a:p>
        </p:txBody>
      </p:sp>
    </p:spTree>
    <p:extLst>
      <p:ext uri="{BB962C8B-B14F-4D97-AF65-F5344CB8AC3E}">
        <p14:creationId xmlns:p14="http://schemas.microsoft.com/office/powerpoint/2010/main" val="191347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117212"/>
            <a:ext cx="8604067" cy="4634569"/>
          </a:xfrm>
        </p:spPr>
        <p:txBody>
          <a:bodyPr/>
          <a:lstStyle/>
          <a:p>
            <a:r>
              <a:rPr lang="en-US" dirty="0" smtClean="0">
                <a:solidFill>
                  <a:schemeClr val="accent4">
                    <a:lumMod val="10000"/>
                  </a:schemeClr>
                </a:solidFill>
              </a:rPr>
              <a:t>Statement on being prepared to move to remote learning</a:t>
            </a:r>
          </a:p>
          <a:p>
            <a:endParaRPr lang="en-US" dirty="0" smtClean="0">
              <a:solidFill>
                <a:schemeClr val="accent4">
                  <a:lumMod val="10000"/>
                </a:schemeClr>
              </a:solidFill>
            </a:endParaRPr>
          </a:p>
          <a:p>
            <a:pPr lvl="1"/>
            <a:r>
              <a:rPr lang="en-US" dirty="0" smtClean="0">
                <a:solidFill>
                  <a:schemeClr val="accent4">
                    <a:lumMod val="10000"/>
                  </a:schemeClr>
                </a:solidFill>
              </a:rPr>
              <a:t>Intercampus Faculty Cabinet statement agrees that it is good to be prepared to move courses online</a:t>
            </a:r>
          </a:p>
          <a:p>
            <a:pPr lvl="1"/>
            <a:endParaRPr lang="en-US" dirty="0" smtClean="0">
              <a:solidFill>
                <a:schemeClr val="accent4">
                  <a:lumMod val="10000"/>
                </a:schemeClr>
              </a:solidFill>
            </a:endParaRPr>
          </a:p>
          <a:p>
            <a:pPr lvl="1"/>
            <a:r>
              <a:rPr lang="en-US" dirty="0" smtClean="0">
                <a:solidFill>
                  <a:schemeClr val="accent4">
                    <a:lumMod val="10000"/>
                  </a:schemeClr>
                </a:solidFill>
              </a:rPr>
              <a:t>There is no mandate on how faculty will teach courses</a:t>
            </a:r>
          </a:p>
          <a:p>
            <a:pPr lvl="1"/>
            <a:endParaRPr lang="en-US">
              <a:solidFill>
                <a:schemeClr val="accent4">
                  <a:lumMod val="10000"/>
                </a:schemeClr>
              </a:solidFill>
            </a:endParaRPr>
          </a:p>
          <a:p>
            <a:pPr lvl="1"/>
            <a:endParaRPr lang="en-US" dirty="0">
              <a:solidFill>
                <a:schemeClr val="accent4">
                  <a:lumMod val="10000"/>
                </a:schemeClr>
              </a:solidFill>
            </a:endParaRPr>
          </a:p>
          <a:p>
            <a:endParaRPr lang="en-US" dirty="0" smtClean="0"/>
          </a:p>
        </p:txBody>
      </p:sp>
      <p:sp>
        <p:nvSpPr>
          <p:cNvPr id="5" name="Text Placeholder 3"/>
          <p:cNvSpPr>
            <a:spLocks noGrp="1"/>
          </p:cNvSpPr>
          <p:nvPr>
            <p:ph type="body" sz="quarter" idx="13"/>
          </p:nvPr>
        </p:nvSpPr>
        <p:spPr>
          <a:xfrm>
            <a:off x="510790" y="1559093"/>
            <a:ext cx="8184662" cy="647645"/>
          </a:xfrm>
        </p:spPr>
        <p:txBody>
          <a:bodyPr/>
          <a:lstStyle/>
          <a:p>
            <a:r>
              <a:rPr lang="en-US" dirty="0"/>
              <a:t>Intercampus Faculty </a:t>
            </a:r>
            <a:r>
              <a:rPr lang="en-US" dirty="0" smtClean="0"/>
              <a:t>Cabinet (IFC)</a:t>
            </a:r>
            <a:endParaRPr lang="en-US" dirty="0"/>
          </a:p>
        </p:txBody>
      </p:sp>
    </p:spTree>
    <p:extLst>
      <p:ext uri="{BB962C8B-B14F-4D97-AF65-F5344CB8AC3E}">
        <p14:creationId xmlns:p14="http://schemas.microsoft.com/office/powerpoint/2010/main" val="506835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117212"/>
            <a:ext cx="8604067" cy="4634569"/>
          </a:xfrm>
        </p:spPr>
        <p:txBody>
          <a:bodyPr/>
          <a:lstStyle/>
          <a:p>
            <a:r>
              <a:rPr lang="en-US" dirty="0" smtClean="0">
                <a:solidFill>
                  <a:schemeClr val="accent4">
                    <a:lumMod val="10000"/>
                  </a:schemeClr>
                </a:solidFill>
              </a:rPr>
              <a:t>Last IFC meeting, May 22 </a:t>
            </a:r>
          </a:p>
          <a:p>
            <a:pPr lvl="1"/>
            <a:r>
              <a:rPr lang="en-US" dirty="0" smtClean="0">
                <a:solidFill>
                  <a:schemeClr val="accent4">
                    <a:lumMod val="10000"/>
                  </a:schemeClr>
                </a:solidFill>
              </a:rPr>
              <a:t>University of Missouri benefits changing</a:t>
            </a:r>
          </a:p>
          <a:p>
            <a:pPr lvl="2"/>
            <a:r>
              <a:rPr lang="en-US" dirty="0" smtClean="0">
                <a:solidFill>
                  <a:schemeClr val="accent4">
                    <a:lumMod val="10000"/>
                  </a:schemeClr>
                </a:solidFill>
              </a:rPr>
              <a:t>No longer using TIAA-CREF</a:t>
            </a:r>
          </a:p>
          <a:p>
            <a:pPr lvl="2"/>
            <a:r>
              <a:rPr lang="en-US" dirty="0" smtClean="0">
                <a:solidFill>
                  <a:schemeClr val="accent4">
                    <a:lumMod val="10000"/>
                  </a:schemeClr>
                </a:solidFill>
              </a:rPr>
              <a:t>Updates will be given at BOC meeting June 18-19</a:t>
            </a:r>
            <a:endParaRPr lang="en-US" dirty="0">
              <a:solidFill>
                <a:schemeClr val="accent4">
                  <a:lumMod val="10000"/>
                </a:schemeClr>
              </a:solidFill>
            </a:endParaRPr>
          </a:p>
          <a:p>
            <a:pPr lvl="2"/>
            <a:endParaRPr lang="en-US" dirty="0">
              <a:solidFill>
                <a:schemeClr val="accent4">
                  <a:lumMod val="10000"/>
                </a:schemeClr>
              </a:solidFill>
            </a:endParaRPr>
          </a:p>
          <a:p>
            <a:pPr lvl="1"/>
            <a:r>
              <a:rPr lang="en-US" dirty="0">
                <a:solidFill>
                  <a:schemeClr val="accent4">
                    <a:lumMod val="10000"/>
                  </a:schemeClr>
                </a:solidFill>
              </a:rPr>
              <a:t>Budget update</a:t>
            </a:r>
          </a:p>
          <a:p>
            <a:pPr lvl="2"/>
            <a:r>
              <a:rPr lang="en-US" dirty="0">
                <a:solidFill>
                  <a:schemeClr val="accent4">
                    <a:lumMod val="10000"/>
                  </a:schemeClr>
                </a:solidFill>
              </a:rPr>
              <a:t>Still looking at a shortfall for FS at all </a:t>
            </a:r>
            <a:r>
              <a:rPr lang="en-US" dirty="0" smtClean="0">
                <a:solidFill>
                  <a:schemeClr val="accent4">
                    <a:lumMod val="10000"/>
                  </a:schemeClr>
                </a:solidFill>
              </a:rPr>
              <a:t>campuses</a:t>
            </a:r>
            <a:endParaRPr lang="en-US" dirty="0">
              <a:solidFill>
                <a:schemeClr val="accent4">
                  <a:lumMod val="10000"/>
                </a:schemeClr>
              </a:solidFill>
            </a:endParaRPr>
          </a:p>
          <a:p>
            <a:pPr lvl="1"/>
            <a:endParaRPr lang="en-US" dirty="0" smtClean="0">
              <a:solidFill>
                <a:schemeClr val="accent4">
                  <a:lumMod val="10000"/>
                </a:schemeClr>
              </a:solidFill>
            </a:endParaRPr>
          </a:p>
          <a:p>
            <a:pPr lvl="1"/>
            <a:r>
              <a:rPr lang="en-US" dirty="0" smtClean="0">
                <a:solidFill>
                  <a:schemeClr val="accent4">
                    <a:lumMod val="10000"/>
                  </a:schemeClr>
                </a:solidFill>
              </a:rPr>
              <a:t>Updates on promotion and tenure CR&amp;Rs</a:t>
            </a:r>
            <a:endParaRPr lang="en-US" dirty="0">
              <a:solidFill>
                <a:schemeClr val="accent4">
                  <a:lumMod val="10000"/>
                </a:schemeClr>
              </a:solidFill>
            </a:endParaRPr>
          </a:p>
          <a:p>
            <a:endParaRPr lang="en-US" dirty="0" smtClean="0"/>
          </a:p>
        </p:txBody>
      </p:sp>
      <p:sp>
        <p:nvSpPr>
          <p:cNvPr id="5" name="Text Placeholder 3"/>
          <p:cNvSpPr>
            <a:spLocks noGrp="1"/>
          </p:cNvSpPr>
          <p:nvPr>
            <p:ph type="body" sz="quarter" idx="13"/>
          </p:nvPr>
        </p:nvSpPr>
        <p:spPr>
          <a:xfrm>
            <a:off x="510790" y="1559093"/>
            <a:ext cx="8184662" cy="647645"/>
          </a:xfrm>
        </p:spPr>
        <p:txBody>
          <a:bodyPr/>
          <a:lstStyle/>
          <a:p>
            <a:r>
              <a:rPr lang="en-US" dirty="0"/>
              <a:t>Intercampus Faculty </a:t>
            </a:r>
            <a:r>
              <a:rPr lang="en-US" dirty="0" smtClean="0"/>
              <a:t>Cabinet (IFC)</a:t>
            </a:r>
            <a:endParaRPr lang="en-US" dirty="0"/>
          </a:p>
        </p:txBody>
      </p:sp>
    </p:spTree>
    <p:extLst>
      <p:ext uri="{BB962C8B-B14F-4D97-AF65-F5344CB8AC3E}">
        <p14:creationId xmlns:p14="http://schemas.microsoft.com/office/powerpoint/2010/main" val="77655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117212"/>
            <a:ext cx="8604067" cy="4634569"/>
          </a:xfrm>
        </p:spPr>
        <p:txBody>
          <a:bodyPr/>
          <a:lstStyle/>
          <a:p>
            <a:r>
              <a:rPr lang="en-US" dirty="0" smtClean="0">
                <a:solidFill>
                  <a:schemeClr val="accent4">
                    <a:lumMod val="10000"/>
                  </a:schemeClr>
                </a:solidFill>
              </a:rPr>
              <a:t>Last IFC meeting, May 22 </a:t>
            </a:r>
          </a:p>
          <a:p>
            <a:r>
              <a:rPr lang="en-US" dirty="0" smtClean="0">
                <a:solidFill>
                  <a:schemeClr val="accent4">
                    <a:lumMod val="10000"/>
                  </a:schemeClr>
                </a:solidFill>
              </a:rPr>
              <a:t>Discussion with Curators Chatman and Graham</a:t>
            </a:r>
          </a:p>
          <a:p>
            <a:pPr lvl="1"/>
            <a:endParaRPr lang="en-US" dirty="0">
              <a:solidFill>
                <a:schemeClr val="accent4">
                  <a:lumMod val="10000"/>
                </a:schemeClr>
              </a:solidFill>
            </a:endParaRPr>
          </a:p>
          <a:p>
            <a:pPr lvl="1"/>
            <a:r>
              <a:rPr lang="en-US" dirty="0">
                <a:solidFill>
                  <a:schemeClr val="accent4">
                    <a:lumMod val="10000"/>
                  </a:schemeClr>
                </a:solidFill>
              </a:rPr>
              <a:t>Discussion on the merger of UM System President and University of Missouri – Columbia Chancellor</a:t>
            </a:r>
          </a:p>
          <a:p>
            <a:pPr lvl="2"/>
            <a:endParaRPr lang="en-US" dirty="0">
              <a:solidFill>
                <a:schemeClr val="accent4">
                  <a:lumMod val="10000"/>
                </a:schemeClr>
              </a:solidFill>
            </a:endParaRPr>
          </a:p>
          <a:p>
            <a:pPr lvl="1"/>
            <a:r>
              <a:rPr lang="en-US" dirty="0" smtClean="0">
                <a:solidFill>
                  <a:schemeClr val="accent4">
                    <a:lumMod val="10000"/>
                  </a:schemeClr>
                </a:solidFill>
              </a:rPr>
              <a:t>Discussion on the merger of UM and University of Missouri – Columbia administration</a:t>
            </a:r>
          </a:p>
          <a:p>
            <a:pPr lvl="1"/>
            <a:endParaRPr lang="en-US" dirty="0">
              <a:solidFill>
                <a:schemeClr val="accent4">
                  <a:lumMod val="10000"/>
                </a:schemeClr>
              </a:solidFill>
            </a:endParaRPr>
          </a:p>
          <a:p>
            <a:pPr lvl="1"/>
            <a:r>
              <a:rPr lang="en-US" dirty="0" smtClean="0">
                <a:solidFill>
                  <a:schemeClr val="accent4">
                    <a:lumMod val="10000"/>
                  </a:schemeClr>
                </a:solidFill>
              </a:rPr>
              <a:t>Challenges of working remote</a:t>
            </a:r>
          </a:p>
          <a:p>
            <a:pPr lvl="1"/>
            <a:endParaRPr lang="en-US" dirty="0">
              <a:solidFill>
                <a:schemeClr val="accent4">
                  <a:lumMod val="10000"/>
                </a:schemeClr>
              </a:solidFill>
            </a:endParaRPr>
          </a:p>
          <a:p>
            <a:endParaRPr lang="en-US" dirty="0" smtClean="0"/>
          </a:p>
        </p:txBody>
      </p:sp>
      <p:sp>
        <p:nvSpPr>
          <p:cNvPr id="5" name="Text Placeholder 3"/>
          <p:cNvSpPr>
            <a:spLocks noGrp="1"/>
          </p:cNvSpPr>
          <p:nvPr>
            <p:ph type="body" sz="quarter" idx="13"/>
          </p:nvPr>
        </p:nvSpPr>
        <p:spPr>
          <a:xfrm>
            <a:off x="510790" y="1559093"/>
            <a:ext cx="8184662" cy="647645"/>
          </a:xfrm>
        </p:spPr>
        <p:txBody>
          <a:bodyPr/>
          <a:lstStyle/>
          <a:p>
            <a:r>
              <a:rPr lang="en-US" dirty="0"/>
              <a:t>Intercampus Faculty </a:t>
            </a:r>
            <a:r>
              <a:rPr lang="en-US" dirty="0" smtClean="0"/>
              <a:t>Cabinet (IFC)</a:t>
            </a:r>
            <a:endParaRPr lang="en-US" dirty="0"/>
          </a:p>
        </p:txBody>
      </p:sp>
    </p:spTree>
    <p:extLst>
      <p:ext uri="{BB962C8B-B14F-4D97-AF65-F5344CB8AC3E}">
        <p14:creationId xmlns:p14="http://schemas.microsoft.com/office/powerpoint/2010/main" val="983481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117212"/>
            <a:ext cx="8604067" cy="4634569"/>
          </a:xfrm>
        </p:spPr>
        <p:txBody>
          <a:bodyPr/>
          <a:lstStyle/>
          <a:p>
            <a:r>
              <a:rPr lang="en-US" dirty="0" smtClean="0">
                <a:solidFill>
                  <a:schemeClr val="accent4">
                    <a:lumMod val="10000"/>
                  </a:schemeClr>
                </a:solidFill>
              </a:rPr>
              <a:t>Reopening of Laboratories</a:t>
            </a:r>
          </a:p>
          <a:p>
            <a:endParaRPr lang="en-US" dirty="0">
              <a:solidFill>
                <a:schemeClr val="accent4">
                  <a:lumMod val="10000"/>
                </a:schemeClr>
              </a:solidFill>
            </a:endParaRPr>
          </a:p>
          <a:p>
            <a:pPr lvl="1"/>
            <a:r>
              <a:rPr lang="en-US" dirty="0" smtClean="0">
                <a:solidFill>
                  <a:schemeClr val="accent4">
                    <a:lumMod val="10000"/>
                  </a:schemeClr>
                </a:solidFill>
              </a:rPr>
              <a:t>Some labs have been reopened with limited capacity</a:t>
            </a:r>
          </a:p>
          <a:p>
            <a:pPr lvl="1"/>
            <a:endParaRPr lang="en-US" dirty="0">
              <a:solidFill>
                <a:schemeClr val="accent4">
                  <a:lumMod val="10000"/>
                </a:schemeClr>
              </a:solidFill>
            </a:endParaRPr>
          </a:p>
          <a:p>
            <a:pPr lvl="1"/>
            <a:r>
              <a:rPr lang="en-US" dirty="0" smtClean="0">
                <a:solidFill>
                  <a:schemeClr val="accent4">
                    <a:lumMod val="10000"/>
                  </a:schemeClr>
                </a:solidFill>
              </a:rPr>
              <a:t>Department chairs and center directors now can </a:t>
            </a:r>
            <a:r>
              <a:rPr lang="en-US" smtClean="0">
                <a:solidFill>
                  <a:schemeClr val="accent4">
                    <a:lumMod val="10000"/>
                  </a:schemeClr>
                </a:solidFill>
              </a:rPr>
              <a:t>give access</a:t>
            </a:r>
            <a:endParaRPr lang="en-US" dirty="0" smtClean="0">
              <a:solidFill>
                <a:schemeClr val="accent4">
                  <a:lumMod val="10000"/>
                </a:schemeClr>
              </a:solidFill>
            </a:endParaRPr>
          </a:p>
          <a:p>
            <a:pPr lvl="1"/>
            <a:endParaRPr lang="en-US" dirty="0">
              <a:solidFill>
                <a:schemeClr val="accent4">
                  <a:lumMod val="10000"/>
                </a:schemeClr>
              </a:solidFill>
            </a:endParaRPr>
          </a:p>
        </p:txBody>
      </p:sp>
      <p:sp>
        <p:nvSpPr>
          <p:cNvPr id="5" name="Text Placeholder 3"/>
          <p:cNvSpPr>
            <a:spLocks noGrp="1"/>
          </p:cNvSpPr>
          <p:nvPr>
            <p:ph type="body" sz="quarter" idx="13"/>
          </p:nvPr>
        </p:nvSpPr>
        <p:spPr>
          <a:xfrm>
            <a:off x="510790" y="1559093"/>
            <a:ext cx="8184662" cy="647645"/>
          </a:xfrm>
        </p:spPr>
        <p:txBody>
          <a:bodyPr/>
          <a:lstStyle/>
          <a:p>
            <a:r>
              <a:rPr lang="en-US" dirty="0" smtClean="0"/>
              <a:t>Policy Changes</a:t>
            </a:r>
            <a:endParaRPr lang="en-US" dirty="0"/>
          </a:p>
        </p:txBody>
      </p:sp>
    </p:spTree>
    <p:extLst>
      <p:ext uri="{BB962C8B-B14F-4D97-AF65-F5344CB8AC3E}">
        <p14:creationId xmlns:p14="http://schemas.microsoft.com/office/powerpoint/2010/main" val="2212422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117212"/>
            <a:ext cx="8604067" cy="4634569"/>
          </a:xfrm>
        </p:spPr>
        <p:txBody>
          <a:bodyPr/>
          <a:lstStyle/>
          <a:p>
            <a:r>
              <a:rPr lang="en-US" dirty="0" smtClean="0">
                <a:solidFill>
                  <a:schemeClr val="accent4">
                    <a:lumMod val="10000"/>
                  </a:schemeClr>
                </a:solidFill>
              </a:rPr>
              <a:t>HR 720 changes</a:t>
            </a:r>
          </a:p>
          <a:p>
            <a:endParaRPr lang="en-US" dirty="0">
              <a:solidFill>
                <a:schemeClr val="accent4">
                  <a:lumMod val="10000"/>
                </a:schemeClr>
              </a:solidFill>
            </a:endParaRPr>
          </a:p>
          <a:p>
            <a:pPr lvl="1"/>
            <a:r>
              <a:rPr lang="en-US" dirty="0" smtClean="0">
                <a:solidFill>
                  <a:schemeClr val="accent4">
                    <a:lumMod val="10000"/>
                  </a:schemeClr>
                </a:solidFill>
              </a:rPr>
              <a:t>General Temporary Salary Reductions</a:t>
            </a:r>
          </a:p>
          <a:p>
            <a:pPr lvl="1"/>
            <a:endParaRPr lang="en-US" dirty="0">
              <a:solidFill>
                <a:schemeClr val="accent4">
                  <a:lumMod val="10000"/>
                </a:schemeClr>
              </a:solidFill>
            </a:endParaRPr>
          </a:p>
          <a:p>
            <a:pPr lvl="1"/>
            <a:r>
              <a:rPr lang="en-US" dirty="0" smtClean="0">
                <a:solidFill>
                  <a:schemeClr val="accent4">
                    <a:lumMod val="10000"/>
                  </a:schemeClr>
                </a:solidFill>
              </a:rPr>
              <a:t>Criteria-Based Salary Reductions</a:t>
            </a:r>
          </a:p>
          <a:p>
            <a:pPr lvl="1"/>
            <a:endParaRPr lang="en-US" dirty="0">
              <a:solidFill>
                <a:schemeClr val="accent4">
                  <a:lumMod val="10000"/>
                </a:schemeClr>
              </a:solidFill>
            </a:endParaRPr>
          </a:p>
          <a:p>
            <a:pPr lvl="1"/>
            <a:r>
              <a:rPr lang="en-US" dirty="0" smtClean="0">
                <a:solidFill>
                  <a:schemeClr val="accent4">
                    <a:lumMod val="10000"/>
                  </a:schemeClr>
                </a:solidFill>
              </a:rPr>
              <a:t>Salary and FTE Reductions for Employees on Term Academic Appointments</a:t>
            </a:r>
          </a:p>
          <a:p>
            <a:pPr lvl="1"/>
            <a:endParaRPr lang="en-US" dirty="0">
              <a:solidFill>
                <a:schemeClr val="accent4">
                  <a:lumMod val="10000"/>
                </a:schemeClr>
              </a:solidFill>
            </a:endParaRPr>
          </a:p>
        </p:txBody>
      </p:sp>
      <p:sp>
        <p:nvSpPr>
          <p:cNvPr id="5" name="Text Placeholder 3"/>
          <p:cNvSpPr>
            <a:spLocks noGrp="1"/>
          </p:cNvSpPr>
          <p:nvPr>
            <p:ph type="body" sz="quarter" idx="13"/>
          </p:nvPr>
        </p:nvSpPr>
        <p:spPr>
          <a:xfrm>
            <a:off x="510790" y="1559093"/>
            <a:ext cx="8184662" cy="647645"/>
          </a:xfrm>
        </p:spPr>
        <p:txBody>
          <a:bodyPr/>
          <a:lstStyle/>
          <a:p>
            <a:r>
              <a:rPr lang="en-US" dirty="0" smtClean="0"/>
              <a:t>Policy Changes</a:t>
            </a:r>
            <a:endParaRPr lang="en-US" dirty="0"/>
          </a:p>
        </p:txBody>
      </p:sp>
    </p:spTree>
    <p:extLst>
      <p:ext uri="{BB962C8B-B14F-4D97-AF65-F5344CB8AC3E}">
        <p14:creationId xmlns:p14="http://schemas.microsoft.com/office/powerpoint/2010/main" val="2632897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a:t>
            </a:r>
            <a:r>
              <a:rPr lang="en-US" sz="3600" dirty="0">
                <a:latin typeface="Orgon Slab" panose="02000503000000020004" pitchFamily="50" charset="0"/>
              </a:rPr>
              <a:t>. 	Reports of Standing </a:t>
            </a:r>
            <a:r>
              <a:rPr lang="en-US" sz="3600" dirty="0" smtClean="0">
                <a:latin typeface="Orgon Slab" panose="02000503000000020004" pitchFamily="50" charset="0"/>
              </a:rPr>
              <a:t>Committees 	with Time-Sensitive Motions</a:t>
            </a:r>
            <a:endParaRPr lang="en-US" sz="3600" dirty="0">
              <a:latin typeface="Orgon Slab" panose="02000503000000020004" pitchFamily="50" charset="0"/>
            </a:endParaRPr>
          </a:p>
          <a:p>
            <a:pPr marL="0" indent="0" defTabSz="685800">
              <a:buNone/>
            </a:pPr>
            <a:r>
              <a:rPr lang="en-US" sz="3600" dirty="0"/>
              <a:t>	</a:t>
            </a:r>
            <a:r>
              <a:rPr lang="en-US" sz="3600" dirty="0" smtClean="0">
                <a:solidFill>
                  <a:srgbClr val="003B49"/>
                </a:solidFill>
                <a:latin typeface="Orgon Slab" panose="02000503000000020004" pitchFamily="50" charset="0"/>
              </a:rPr>
              <a:t>A.</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Curricula</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S. Raper</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smtClean="0"/>
              <a:t>15</a:t>
            </a:fld>
            <a:endParaRPr lang="en-US" sz="900" dirty="0"/>
          </a:p>
        </p:txBody>
      </p:sp>
    </p:spTree>
    <p:extLst>
      <p:ext uri="{BB962C8B-B14F-4D97-AF65-F5344CB8AC3E}">
        <p14:creationId xmlns:p14="http://schemas.microsoft.com/office/powerpoint/2010/main" val="3447466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47825"/>
            <a:ext cx="8534400" cy="5257800"/>
          </a:xfrm>
        </p:spPr>
        <p:txBody>
          <a:bodyPr/>
          <a:lstStyle/>
          <a:p>
            <a:r>
              <a:rPr lang="en-US" dirty="0" smtClean="0"/>
              <a:t>CCC Meetings</a:t>
            </a:r>
          </a:p>
          <a:p>
            <a:pPr lvl="1"/>
            <a:r>
              <a:rPr lang="en-US" dirty="0" smtClean="0"/>
              <a:t>  6 May </a:t>
            </a:r>
          </a:p>
          <a:p>
            <a:pPr lvl="1"/>
            <a:r>
              <a:rPr lang="en-US" dirty="0" smtClean="0"/>
              <a:t>12 August (upcoming, Fall ECs submitted by 10 July)</a:t>
            </a:r>
          </a:p>
          <a:p>
            <a:r>
              <a:rPr lang="en-US" dirty="0" smtClean="0"/>
              <a:t>Total Committee Activity</a:t>
            </a:r>
          </a:p>
          <a:p>
            <a:pPr lvl="1"/>
            <a:r>
              <a:rPr lang="en-US" dirty="0" smtClean="0"/>
              <a:t>  1 Name change request (NC forms)</a:t>
            </a:r>
          </a:p>
          <a:p>
            <a:pPr lvl="1"/>
            <a:r>
              <a:rPr lang="en-US" dirty="0" smtClean="0"/>
              <a:t>14 Certificate program (PC forms)</a:t>
            </a:r>
          </a:p>
          <a:p>
            <a:pPr lvl="1"/>
            <a:r>
              <a:rPr lang="en-US" dirty="0" smtClean="0"/>
              <a:t>27 Degree change request (DC forms)</a:t>
            </a:r>
          </a:p>
          <a:p>
            <a:pPr lvl="1"/>
            <a:r>
              <a:rPr lang="en-US" dirty="0" smtClean="0"/>
              <a:t>30 Course change requests (CC forms)</a:t>
            </a:r>
          </a:p>
          <a:p>
            <a:pPr lvl="1"/>
            <a:r>
              <a:rPr lang="en-US" dirty="0" smtClean="0"/>
              <a:t>  7 Experimental course requests (EC forms)</a:t>
            </a:r>
          </a:p>
        </p:txBody>
      </p:sp>
    </p:spTree>
    <p:extLst>
      <p:ext uri="{BB962C8B-B14F-4D97-AF65-F5344CB8AC3E}">
        <p14:creationId xmlns:p14="http://schemas.microsoft.com/office/powerpoint/2010/main" val="227616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17110"/>
            <a:ext cx="8991600" cy="4988660"/>
          </a:xfrm>
        </p:spPr>
        <p:txBody>
          <a:bodyPr/>
          <a:lstStyle/>
          <a:p>
            <a:r>
              <a:rPr lang="en-US" sz="2800" dirty="0"/>
              <a:t>Program Name Changes (NC) Requested</a:t>
            </a:r>
            <a:endParaRPr lang="en-US" sz="1800" dirty="0">
              <a:solidFill>
                <a:schemeClr val="bg1"/>
              </a:solidFill>
            </a:endParaRPr>
          </a:p>
          <a:p>
            <a:pPr marL="457200" lvl="1" indent="-231775">
              <a:spcBef>
                <a:spcPts val="600"/>
              </a:spcBef>
              <a:tabLst>
                <a:tab pos="1885950" algn="l"/>
              </a:tabLst>
            </a:pPr>
            <a:r>
              <a:rPr lang="en-US" sz="2400" dirty="0"/>
              <a:t>File 2	BIOLOGICAL SCIENCE </a:t>
            </a:r>
            <a:endParaRPr lang="en-US" sz="2400" dirty="0" smtClean="0"/>
          </a:p>
          <a:p>
            <a:pPr marL="457200" lvl="1" indent="-231775">
              <a:spcBef>
                <a:spcPts val="600"/>
              </a:spcBef>
              <a:tabLst>
                <a:tab pos="1885950" algn="l"/>
              </a:tabLst>
            </a:pPr>
            <a:endParaRPr lang="en-US" sz="2400" dirty="0"/>
          </a:p>
          <a:p>
            <a:r>
              <a:rPr lang="en-US" sz="2800" dirty="0" smtClean="0"/>
              <a:t>Certificate Programs (PC) Requested</a:t>
            </a:r>
            <a:endParaRPr lang="en-US" sz="1800" dirty="0" smtClean="0">
              <a:solidFill>
                <a:schemeClr val="bg1"/>
              </a:solidFill>
            </a:endParaRPr>
          </a:p>
          <a:p>
            <a:pPr marL="457200" lvl="1" indent="-231775">
              <a:spcBef>
                <a:spcPts val="600"/>
              </a:spcBef>
              <a:tabLst>
                <a:tab pos="1885950" algn="l"/>
              </a:tabLst>
            </a:pPr>
            <a:r>
              <a:rPr lang="en-US" sz="2400" dirty="0"/>
              <a:t>File: 292.2	</a:t>
            </a:r>
            <a:r>
              <a:rPr lang="en-US" sz="2400" dirty="0" smtClean="0"/>
              <a:t>AI-CT: </a:t>
            </a:r>
            <a:r>
              <a:rPr lang="en-US" sz="2400" dirty="0"/>
              <a:t>AI, Mach </a:t>
            </a:r>
            <a:r>
              <a:rPr lang="en-US" sz="2400" dirty="0" err="1"/>
              <a:t>Lrn</a:t>
            </a:r>
            <a:r>
              <a:rPr lang="en-US" sz="2400" dirty="0"/>
              <a:t> &amp; Auto for Bus CT</a:t>
            </a:r>
          </a:p>
          <a:p>
            <a:pPr marL="457200" lvl="1" indent="-231775">
              <a:spcBef>
                <a:spcPts val="600"/>
              </a:spcBef>
              <a:tabLst>
                <a:tab pos="1885950" algn="l"/>
              </a:tabLst>
            </a:pPr>
            <a:r>
              <a:rPr lang="en-US" sz="2400" dirty="0"/>
              <a:t>File 254.8	</a:t>
            </a:r>
            <a:r>
              <a:rPr lang="en-US" sz="2400" dirty="0" smtClean="0"/>
              <a:t>AUTOEN-CTU</a:t>
            </a:r>
            <a:r>
              <a:rPr lang="en-US" sz="2400" dirty="0"/>
              <a:t>: Undergraduate Certificate in Automation Engineering</a:t>
            </a:r>
          </a:p>
          <a:p>
            <a:pPr marL="457200" lvl="1" indent="-231775">
              <a:spcBef>
                <a:spcPts val="600"/>
              </a:spcBef>
              <a:tabLst>
                <a:tab pos="1885950" algn="l"/>
              </a:tabLst>
            </a:pPr>
            <a:r>
              <a:rPr lang="en-US" sz="2400" dirty="0"/>
              <a:t>File 291.2	</a:t>
            </a:r>
            <a:r>
              <a:rPr lang="en-US" sz="2400" dirty="0" smtClean="0"/>
              <a:t>MGTLEAD-CT</a:t>
            </a:r>
            <a:r>
              <a:rPr lang="en-US" sz="2400" dirty="0"/>
              <a:t>: Management and </a:t>
            </a:r>
            <a:r>
              <a:rPr lang="en-US" sz="2400" dirty="0" smtClean="0"/>
              <a:t>Leadership</a:t>
            </a:r>
            <a:endParaRPr lang="en-US" sz="2800" dirty="0" smtClean="0"/>
          </a:p>
          <a:p>
            <a:pPr marL="457200" lvl="1" indent="-231775">
              <a:spcBef>
                <a:spcPts val="600"/>
              </a:spcBef>
              <a:tabLst>
                <a:tab pos="1885950" algn="l"/>
              </a:tabLst>
            </a:pPr>
            <a:r>
              <a:rPr lang="en-US" sz="2400" dirty="0"/>
              <a:t>File 358	</a:t>
            </a:r>
            <a:r>
              <a:rPr lang="en-US" sz="2400" dirty="0" smtClean="0"/>
              <a:t>PROPOSED</a:t>
            </a:r>
            <a:r>
              <a:rPr lang="en-US" sz="2400" dirty="0"/>
              <a:t>: Advanced Engineering Materials Certificate </a:t>
            </a:r>
          </a:p>
          <a:p>
            <a:pPr marL="457200" lvl="1" indent="-231775">
              <a:spcBef>
                <a:spcPts val="600"/>
              </a:spcBef>
              <a:tabLst>
                <a:tab pos="1885950" algn="l"/>
              </a:tabLst>
            </a:pPr>
            <a:r>
              <a:rPr lang="en-US" sz="2400" dirty="0" smtClean="0"/>
              <a:t>File </a:t>
            </a:r>
            <a:r>
              <a:rPr lang="en-US" sz="2400" dirty="0"/>
              <a:t>351	</a:t>
            </a:r>
            <a:r>
              <a:rPr lang="en-US" sz="2400" dirty="0" smtClean="0"/>
              <a:t>PROPOSED</a:t>
            </a:r>
            <a:r>
              <a:rPr lang="en-US" sz="2400" dirty="0"/>
              <a:t>: </a:t>
            </a:r>
            <a:r>
              <a:rPr lang="en-US" sz="2400" dirty="0" err="1"/>
              <a:t>Geoanalytics</a:t>
            </a:r>
            <a:r>
              <a:rPr lang="en-US" sz="2400" dirty="0"/>
              <a:t> and </a:t>
            </a:r>
            <a:r>
              <a:rPr lang="en-US" sz="2400" dirty="0" err="1"/>
              <a:t>Geointelligence</a:t>
            </a:r>
            <a:r>
              <a:rPr lang="en-US" sz="2400" dirty="0"/>
              <a:t> Certificate </a:t>
            </a:r>
          </a:p>
          <a:p>
            <a:pPr marL="457200" lvl="1" indent="-231775">
              <a:spcBef>
                <a:spcPts val="0"/>
              </a:spcBef>
              <a:tabLst>
                <a:tab pos="1885950" algn="l"/>
              </a:tabLst>
            </a:pPr>
            <a:endParaRPr lang="en-US" sz="2400" dirty="0"/>
          </a:p>
        </p:txBody>
      </p:sp>
    </p:spTree>
    <p:extLst>
      <p:ext uri="{BB962C8B-B14F-4D97-AF65-F5344CB8AC3E}">
        <p14:creationId xmlns:p14="http://schemas.microsoft.com/office/powerpoint/2010/main" val="3975084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17110"/>
            <a:ext cx="8991600" cy="4988660"/>
          </a:xfrm>
        </p:spPr>
        <p:txBody>
          <a:bodyPr/>
          <a:lstStyle/>
          <a:p>
            <a:r>
              <a:rPr lang="en-US" sz="2800" dirty="0" smtClean="0"/>
              <a:t>Certificate Programs (PC) Requested</a:t>
            </a:r>
            <a:endParaRPr lang="en-US" sz="1800" dirty="0" smtClean="0">
              <a:solidFill>
                <a:schemeClr val="bg1"/>
              </a:solidFill>
            </a:endParaRPr>
          </a:p>
          <a:p>
            <a:pPr marL="0" lvl="1" indent="-231775">
              <a:spcBef>
                <a:spcPts val="600"/>
              </a:spcBef>
              <a:tabLst>
                <a:tab pos="1485900" algn="l"/>
              </a:tabLst>
            </a:pPr>
            <a:r>
              <a:rPr lang="en-US" sz="2400" dirty="0"/>
              <a:t>File 346	PROPOSED: </a:t>
            </a:r>
            <a:r>
              <a:rPr lang="en-US" sz="2400" dirty="0" err="1"/>
              <a:t>Geoenvironmental</a:t>
            </a:r>
            <a:r>
              <a:rPr lang="en-US" sz="2400" dirty="0"/>
              <a:t> Science and Engineering CT </a:t>
            </a:r>
            <a:endParaRPr lang="en-US" sz="2400" dirty="0" smtClean="0"/>
          </a:p>
          <a:p>
            <a:pPr marL="0" lvl="1" indent="-231775">
              <a:spcBef>
                <a:spcPts val="600"/>
              </a:spcBef>
              <a:tabLst>
                <a:tab pos="1485900" algn="l"/>
              </a:tabLst>
            </a:pPr>
            <a:r>
              <a:rPr lang="en-US" sz="2400" dirty="0" smtClean="0"/>
              <a:t>File </a:t>
            </a:r>
            <a:r>
              <a:rPr lang="en-US" sz="2400" dirty="0"/>
              <a:t>350	PROPOSED: Geologic Hazards Certificate </a:t>
            </a:r>
          </a:p>
          <a:p>
            <a:pPr marL="0" lvl="1" indent="-231775">
              <a:spcBef>
                <a:spcPts val="600"/>
              </a:spcBef>
              <a:tabLst>
                <a:tab pos="1485900" algn="l"/>
              </a:tabLst>
            </a:pPr>
            <a:r>
              <a:rPr lang="en-US" sz="2400" dirty="0"/>
              <a:t>File 356	PROPOSED: Iron and Steel Metallurgy Certificate </a:t>
            </a:r>
          </a:p>
          <a:p>
            <a:pPr marL="0" lvl="1" indent="-231775">
              <a:spcBef>
                <a:spcPts val="600"/>
              </a:spcBef>
              <a:tabLst>
                <a:tab pos="1485900" algn="l"/>
              </a:tabLst>
            </a:pPr>
            <a:r>
              <a:rPr lang="en-US" sz="2400" dirty="0"/>
              <a:t>File 357	PROPOSED: Materials for Extreme Environments Certificate </a:t>
            </a:r>
          </a:p>
          <a:p>
            <a:pPr marL="0" lvl="1" indent="-231775">
              <a:spcBef>
                <a:spcPts val="600"/>
              </a:spcBef>
              <a:tabLst>
                <a:tab pos="1485900" algn="l"/>
              </a:tabLst>
            </a:pPr>
            <a:r>
              <a:rPr lang="en-US" sz="2400" dirty="0"/>
              <a:t>File 353 	PROPOSED: Space Resources </a:t>
            </a:r>
            <a:r>
              <a:rPr lang="en-US" sz="2400" dirty="0" smtClean="0"/>
              <a:t>Certificate</a:t>
            </a:r>
            <a:endParaRPr lang="en-US" sz="2400" dirty="0"/>
          </a:p>
          <a:p>
            <a:pPr marL="0" lvl="1" indent="-231775">
              <a:spcBef>
                <a:spcPts val="600"/>
              </a:spcBef>
              <a:tabLst>
                <a:tab pos="1485900" algn="l"/>
              </a:tabLst>
            </a:pPr>
            <a:r>
              <a:rPr lang="en-US" sz="2400" dirty="0"/>
              <a:t>File 352	PROPOSED: Subsurface Water Resources Certificate</a:t>
            </a:r>
          </a:p>
          <a:p>
            <a:pPr marL="0" lvl="1" indent="-231775">
              <a:spcBef>
                <a:spcPts val="600"/>
              </a:spcBef>
              <a:tabLst>
                <a:tab pos="1485900" algn="l"/>
              </a:tabLst>
            </a:pPr>
            <a:r>
              <a:rPr lang="en-US" sz="2400" dirty="0"/>
              <a:t>File 305.2	PSYMTRP-CT: Statistical Methods Psych CT</a:t>
            </a:r>
          </a:p>
          <a:p>
            <a:pPr marL="0" lvl="1" indent="-231775">
              <a:spcBef>
                <a:spcPts val="600"/>
              </a:spcBef>
              <a:tabLst>
                <a:tab pos="1485900" algn="l"/>
              </a:tabLst>
            </a:pPr>
            <a:r>
              <a:rPr lang="en-US" sz="2400" dirty="0"/>
              <a:t>File 275.2	STRENG-CT: Contemporary </a:t>
            </a:r>
            <a:r>
              <a:rPr lang="en-US" sz="2400" dirty="0" err="1"/>
              <a:t>Struct</a:t>
            </a:r>
            <a:r>
              <a:rPr lang="en-US" sz="2400" dirty="0"/>
              <a:t> </a:t>
            </a:r>
            <a:r>
              <a:rPr lang="en-US" sz="2400" dirty="0" err="1"/>
              <a:t>Engr</a:t>
            </a:r>
            <a:r>
              <a:rPr lang="en-US" sz="2400" dirty="0"/>
              <a:t> CT</a:t>
            </a:r>
          </a:p>
          <a:p>
            <a:pPr marL="0" lvl="1" indent="-231775">
              <a:spcBef>
                <a:spcPts val="600"/>
              </a:spcBef>
              <a:tabLst>
                <a:tab pos="1485900" algn="l"/>
              </a:tabLst>
            </a:pPr>
            <a:r>
              <a:rPr lang="en-US" sz="2400" dirty="0"/>
              <a:t>File 304.10	WORKSPY-CT: Applied Workplace Psych </a:t>
            </a:r>
            <a:r>
              <a:rPr lang="en-US" sz="2400" dirty="0" smtClean="0"/>
              <a:t>CT</a:t>
            </a:r>
            <a:endParaRPr lang="en-US" sz="2400" dirty="0"/>
          </a:p>
          <a:p>
            <a:pPr marL="0" lvl="1" indent="-231775">
              <a:spcBef>
                <a:spcPts val="600"/>
              </a:spcBef>
              <a:tabLst>
                <a:tab pos="1485900" algn="l"/>
              </a:tabLst>
            </a:pPr>
            <a:endParaRPr lang="en-US" sz="2400" dirty="0" smtClean="0"/>
          </a:p>
        </p:txBody>
      </p:sp>
    </p:spTree>
    <p:extLst>
      <p:ext uri="{BB962C8B-B14F-4D97-AF65-F5344CB8AC3E}">
        <p14:creationId xmlns:p14="http://schemas.microsoft.com/office/powerpoint/2010/main" val="1671766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17110"/>
            <a:ext cx="8991600" cy="4988660"/>
          </a:xfrm>
        </p:spPr>
        <p:txBody>
          <a:bodyPr/>
          <a:lstStyle/>
          <a:p>
            <a:r>
              <a:rPr lang="en-US" sz="2800" dirty="0" smtClean="0"/>
              <a:t>Degree </a:t>
            </a:r>
            <a:r>
              <a:rPr lang="en-US" sz="2800" dirty="0"/>
              <a:t>Program Changes (DC) Requested</a:t>
            </a:r>
            <a:endParaRPr lang="en-US" sz="1800" dirty="0">
              <a:solidFill>
                <a:schemeClr val="bg1"/>
              </a:solidFill>
            </a:endParaRPr>
          </a:p>
          <a:p>
            <a:pPr marL="457200" lvl="1" indent="-231775">
              <a:spcBef>
                <a:spcPts val="600"/>
              </a:spcBef>
              <a:tabLst>
                <a:tab pos="1943100" algn="l"/>
              </a:tabLst>
            </a:pPr>
            <a:r>
              <a:rPr lang="en-US" sz="2400" dirty="0"/>
              <a:t>File 142.45	</a:t>
            </a:r>
            <a:r>
              <a:rPr lang="en-US" sz="2400" dirty="0" smtClean="0"/>
              <a:t>AP </a:t>
            </a:r>
            <a:r>
              <a:rPr lang="en-US" sz="2400" dirty="0"/>
              <a:t>MATH-BS: Applied Mathematics BS</a:t>
            </a:r>
          </a:p>
          <a:p>
            <a:pPr marL="457200" lvl="1" indent="-231775">
              <a:spcBef>
                <a:spcPts val="600"/>
              </a:spcBef>
              <a:tabLst>
                <a:tab pos="1943100" algn="l"/>
              </a:tabLst>
            </a:pPr>
            <a:r>
              <a:rPr lang="en-US" sz="2400" dirty="0" smtClean="0"/>
              <a:t>File </a:t>
            </a:r>
            <a:r>
              <a:rPr lang="en-US" sz="2400" dirty="0"/>
              <a:t>7.14	</a:t>
            </a:r>
            <a:r>
              <a:rPr lang="en-US" sz="2400" dirty="0" smtClean="0"/>
              <a:t>AP </a:t>
            </a:r>
            <a:r>
              <a:rPr lang="en-US" sz="2400" dirty="0"/>
              <a:t>MATH-MS: Applied Mathematics MS</a:t>
            </a:r>
          </a:p>
          <a:p>
            <a:pPr marL="457200" lvl="1" indent="-231775">
              <a:spcBef>
                <a:spcPts val="600"/>
              </a:spcBef>
              <a:tabLst>
                <a:tab pos="1943100" algn="l"/>
              </a:tabLst>
            </a:pPr>
            <a:r>
              <a:rPr lang="en-US" sz="2400" dirty="0" smtClean="0"/>
              <a:t>File </a:t>
            </a:r>
            <a:r>
              <a:rPr lang="en-US" sz="2400" dirty="0"/>
              <a:t>230.16	</a:t>
            </a:r>
            <a:r>
              <a:rPr lang="en-US" sz="2400" dirty="0" smtClean="0"/>
              <a:t>AUTOEN-MI</a:t>
            </a:r>
            <a:r>
              <a:rPr lang="en-US" sz="2400" dirty="0"/>
              <a:t>: Minor in Automation Engineering </a:t>
            </a:r>
          </a:p>
          <a:p>
            <a:pPr marL="457200" lvl="1" indent="-231775">
              <a:spcBef>
                <a:spcPts val="600"/>
              </a:spcBef>
              <a:tabLst>
                <a:tab pos="1943100" algn="l"/>
              </a:tabLst>
            </a:pPr>
            <a:r>
              <a:rPr lang="en-US" sz="2400" dirty="0" smtClean="0"/>
              <a:t>File </a:t>
            </a:r>
            <a:r>
              <a:rPr lang="en-US" sz="2400" dirty="0"/>
              <a:t>146.25	</a:t>
            </a:r>
            <a:r>
              <a:rPr lang="en-US" sz="2400" dirty="0" smtClean="0"/>
              <a:t>BIO </a:t>
            </a:r>
            <a:r>
              <a:rPr lang="en-US" sz="2400" dirty="0"/>
              <a:t>SC-BA: Biological Sciences BA</a:t>
            </a:r>
          </a:p>
          <a:p>
            <a:pPr marL="457200" lvl="1" indent="-231775">
              <a:spcBef>
                <a:spcPts val="600"/>
              </a:spcBef>
              <a:tabLst>
                <a:tab pos="1943100" algn="l"/>
              </a:tabLst>
            </a:pPr>
            <a:r>
              <a:rPr lang="en-US" sz="2400" dirty="0" smtClean="0"/>
              <a:t>File </a:t>
            </a:r>
            <a:r>
              <a:rPr lang="en-US" sz="2400" dirty="0"/>
              <a:t>14.13	</a:t>
            </a:r>
            <a:r>
              <a:rPr lang="en-US" sz="2400" dirty="0" smtClean="0"/>
              <a:t>CH </a:t>
            </a:r>
            <a:r>
              <a:rPr lang="en-US" sz="2400" dirty="0"/>
              <a:t>ENG-MS: Chemical Engineering MS</a:t>
            </a:r>
          </a:p>
          <a:p>
            <a:pPr marL="457200" lvl="1" indent="-231775">
              <a:spcBef>
                <a:spcPts val="600"/>
              </a:spcBef>
              <a:tabLst>
                <a:tab pos="1943100" algn="l"/>
              </a:tabLst>
            </a:pPr>
            <a:r>
              <a:rPr lang="en-US" sz="2400" dirty="0" smtClean="0"/>
              <a:t>File </a:t>
            </a:r>
            <a:r>
              <a:rPr lang="en-US" sz="2400" dirty="0"/>
              <a:t>23.5	</a:t>
            </a:r>
            <a:r>
              <a:rPr lang="en-US" sz="2400" dirty="0" smtClean="0"/>
              <a:t>COGNEUR-MI</a:t>
            </a:r>
            <a:r>
              <a:rPr lang="en-US" sz="2400" dirty="0"/>
              <a:t>: Cognitive Neuroscience Minor </a:t>
            </a:r>
          </a:p>
          <a:p>
            <a:pPr marL="457200" lvl="1" indent="-231775">
              <a:spcBef>
                <a:spcPts val="600"/>
              </a:spcBef>
              <a:tabLst>
                <a:tab pos="1943100" algn="l"/>
              </a:tabLst>
            </a:pPr>
            <a:r>
              <a:rPr lang="en-US" sz="2400" dirty="0" smtClean="0"/>
              <a:t>File </a:t>
            </a:r>
            <a:r>
              <a:rPr lang="en-US" sz="2400" dirty="0"/>
              <a:t>156.33	</a:t>
            </a:r>
            <a:r>
              <a:rPr lang="en-US" sz="2400" dirty="0" smtClean="0"/>
              <a:t>GE </a:t>
            </a:r>
            <a:r>
              <a:rPr lang="en-US" sz="2400" dirty="0"/>
              <a:t>ENG-BS: Geological Engineering BS</a:t>
            </a:r>
          </a:p>
          <a:p>
            <a:pPr marL="457200" lvl="1" indent="-231775">
              <a:spcBef>
                <a:spcPts val="600"/>
              </a:spcBef>
              <a:tabLst>
                <a:tab pos="1943100" algn="l"/>
              </a:tabLst>
            </a:pPr>
            <a:r>
              <a:rPr lang="en-US" sz="2400" dirty="0"/>
              <a:t> </a:t>
            </a:r>
            <a:r>
              <a:rPr lang="en-US" sz="2400" dirty="0" smtClean="0"/>
              <a:t>File </a:t>
            </a:r>
            <a:r>
              <a:rPr lang="en-US" sz="2400" dirty="0"/>
              <a:t>201.1	</a:t>
            </a:r>
            <a:r>
              <a:rPr lang="en-US" sz="2400" dirty="0" smtClean="0"/>
              <a:t>GE </a:t>
            </a:r>
            <a:r>
              <a:rPr lang="en-US" sz="2400" dirty="0"/>
              <a:t>ENG-DE: Geological Engineering DE</a:t>
            </a:r>
          </a:p>
          <a:p>
            <a:pPr marL="457200" lvl="1" indent="-231775">
              <a:spcBef>
                <a:spcPts val="600"/>
              </a:spcBef>
              <a:tabLst>
                <a:tab pos="1943100" algn="l"/>
              </a:tabLst>
            </a:pPr>
            <a:r>
              <a:rPr lang="en-US" sz="2400" dirty="0" smtClean="0"/>
              <a:t>File </a:t>
            </a:r>
            <a:r>
              <a:rPr lang="en-US" sz="2400" dirty="0"/>
              <a:t>61.4	</a:t>
            </a:r>
            <a:r>
              <a:rPr lang="en-US" sz="2400" dirty="0" smtClean="0"/>
              <a:t>GE </a:t>
            </a:r>
            <a:r>
              <a:rPr lang="en-US" sz="2400" dirty="0"/>
              <a:t>ENG-MI: Geological Engineering Minor</a:t>
            </a:r>
          </a:p>
          <a:p>
            <a:pPr marL="457200" lvl="1" indent="-231775">
              <a:spcBef>
                <a:spcPts val="600"/>
              </a:spcBef>
              <a:tabLst>
                <a:tab pos="1943100" algn="l"/>
              </a:tabLst>
            </a:pPr>
            <a:r>
              <a:rPr lang="en-US" sz="2400" dirty="0" smtClean="0"/>
              <a:t>File </a:t>
            </a:r>
            <a:r>
              <a:rPr lang="en-US" sz="2400" dirty="0"/>
              <a:t>165.27	</a:t>
            </a:r>
            <a:r>
              <a:rPr lang="en-US" sz="2400" dirty="0" smtClean="0"/>
              <a:t>GE </a:t>
            </a:r>
            <a:r>
              <a:rPr lang="en-US" sz="2400" dirty="0"/>
              <a:t>ENG-MS: Geological Engineering Overview</a:t>
            </a:r>
          </a:p>
          <a:p>
            <a:pPr marL="457200" lvl="1" indent="-231775">
              <a:tabLst>
                <a:tab pos="1943100" algn="l"/>
              </a:tabLst>
            </a:pPr>
            <a:endParaRPr lang="en-US" sz="2400" dirty="0"/>
          </a:p>
        </p:txBody>
      </p:sp>
    </p:spTree>
    <p:extLst>
      <p:ext uri="{BB962C8B-B14F-4D97-AF65-F5344CB8AC3E}">
        <p14:creationId xmlns:p14="http://schemas.microsoft.com/office/powerpoint/2010/main" val="1429765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6350" indent="-6350" defTabSz="685800">
              <a:buFont typeface="+mj-lt"/>
              <a:buAutoNum type="romanUcPeriod"/>
            </a:pPr>
            <a:r>
              <a:rPr lang="en-US" sz="3600" dirty="0" smtClean="0">
                <a:solidFill>
                  <a:srgbClr val="003B49"/>
                </a:solidFill>
                <a:latin typeface="Orgon Slab" panose="02000503000000020004" pitchFamily="50" charset="0"/>
              </a:rPr>
              <a:t> 	Call to Order and Roll Call</a:t>
            </a:r>
          </a:p>
          <a:p>
            <a:pPr marL="6350" lvl="0" indent="-635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K. Homan, Secretary</a:t>
            </a: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5" name="Slide Number Placeholder 4"/>
          <p:cNvSpPr>
            <a:spLocks noGrp="1"/>
          </p:cNvSpPr>
          <p:nvPr>
            <p:ph type="sldNum" sz="quarter" idx="14"/>
          </p:nvPr>
        </p:nvSpPr>
        <p:spPr/>
        <p:txBody>
          <a:bodyPr/>
          <a:lstStyle/>
          <a:p>
            <a:fld id="{7E03178D-84EE-4CB8-A279-6A93DE17BCD8}" type="slidenum">
              <a:rPr lang="en-US" smtClean="0"/>
              <a:t>2</a:t>
            </a:fld>
            <a:endParaRPr lang="en-US" dirty="0"/>
          </a:p>
        </p:txBody>
      </p:sp>
    </p:spTree>
    <p:extLst>
      <p:ext uri="{BB962C8B-B14F-4D97-AF65-F5344CB8AC3E}">
        <p14:creationId xmlns:p14="http://schemas.microsoft.com/office/powerpoint/2010/main" val="2709601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17110"/>
            <a:ext cx="8991600" cy="4988660"/>
          </a:xfrm>
        </p:spPr>
        <p:txBody>
          <a:bodyPr/>
          <a:lstStyle/>
          <a:p>
            <a:r>
              <a:rPr lang="en-US" sz="2800" dirty="0" smtClean="0"/>
              <a:t>Degree </a:t>
            </a:r>
            <a:r>
              <a:rPr lang="en-US" sz="2800" dirty="0"/>
              <a:t>Program Changes (DC) Requested</a:t>
            </a:r>
            <a:endParaRPr lang="en-US" sz="1800" dirty="0">
              <a:solidFill>
                <a:schemeClr val="bg1"/>
              </a:solidFill>
            </a:endParaRPr>
          </a:p>
          <a:p>
            <a:pPr marL="457200" lvl="1" indent="-231775">
              <a:spcBef>
                <a:spcPts val="600"/>
              </a:spcBef>
              <a:tabLst>
                <a:tab pos="1885950" algn="l"/>
              </a:tabLst>
            </a:pPr>
            <a:r>
              <a:rPr lang="en-US" sz="2400" dirty="0"/>
              <a:t>File 268.7	</a:t>
            </a:r>
            <a:r>
              <a:rPr lang="en-US" sz="2400" dirty="0" smtClean="0"/>
              <a:t>GE </a:t>
            </a:r>
            <a:r>
              <a:rPr lang="en-US" sz="2400" dirty="0"/>
              <a:t>ENG-MS: Geological Engineering MS</a:t>
            </a:r>
          </a:p>
          <a:p>
            <a:pPr marL="457200" lvl="1" indent="-231775">
              <a:spcBef>
                <a:spcPts val="600"/>
              </a:spcBef>
              <a:tabLst>
                <a:tab pos="1885950" algn="l"/>
              </a:tabLst>
            </a:pPr>
            <a:r>
              <a:rPr lang="en-US" sz="2400" dirty="0" smtClean="0"/>
              <a:t>File </a:t>
            </a:r>
            <a:r>
              <a:rPr lang="en-US" sz="2400" dirty="0"/>
              <a:t>68.7	</a:t>
            </a:r>
            <a:r>
              <a:rPr lang="en-US" sz="2400" dirty="0" smtClean="0"/>
              <a:t>GEOT-ME</a:t>
            </a:r>
            <a:r>
              <a:rPr lang="en-US" sz="2400" dirty="0"/>
              <a:t>: </a:t>
            </a:r>
            <a:r>
              <a:rPr lang="en-US" sz="2400" dirty="0" err="1"/>
              <a:t>Geotechnics</a:t>
            </a:r>
            <a:r>
              <a:rPr lang="en-US" sz="2400" dirty="0"/>
              <a:t> ME</a:t>
            </a:r>
          </a:p>
          <a:p>
            <a:pPr marL="457200" lvl="1" indent="-231775">
              <a:spcBef>
                <a:spcPts val="600"/>
              </a:spcBef>
              <a:tabLst>
                <a:tab pos="1885950" algn="l"/>
              </a:tabLst>
            </a:pPr>
            <a:r>
              <a:rPr lang="en-US" sz="2400" dirty="0" smtClean="0"/>
              <a:t>File </a:t>
            </a:r>
            <a:r>
              <a:rPr lang="en-US" sz="2400" dirty="0"/>
              <a:t>64.47	</a:t>
            </a:r>
            <a:r>
              <a:rPr lang="en-US" sz="2400" dirty="0" smtClean="0"/>
              <a:t>GL&amp;GPH-BS</a:t>
            </a:r>
            <a:r>
              <a:rPr lang="en-US" sz="2400" dirty="0"/>
              <a:t>: Geology and Geophysics BS</a:t>
            </a:r>
          </a:p>
          <a:p>
            <a:pPr marL="457200" lvl="1" indent="-231775">
              <a:spcBef>
                <a:spcPts val="600"/>
              </a:spcBef>
              <a:tabLst>
                <a:tab pos="1885950" algn="l"/>
              </a:tabLst>
            </a:pPr>
            <a:r>
              <a:rPr lang="en-US" sz="2400" dirty="0" smtClean="0"/>
              <a:t>File </a:t>
            </a:r>
            <a:r>
              <a:rPr lang="en-US" sz="2400" dirty="0"/>
              <a:t>166.19 	</a:t>
            </a:r>
            <a:r>
              <a:rPr lang="en-US" sz="2400" dirty="0" smtClean="0"/>
              <a:t>GL&amp;GPH-MS</a:t>
            </a:r>
            <a:r>
              <a:rPr lang="en-US" sz="2400" dirty="0"/>
              <a:t>: Geology and Geophysics MS</a:t>
            </a:r>
          </a:p>
          <a:p>
            <a:pPr marL="457200" lvl="1" indent="-231775">
              <a:spcBef>
                <a:spcPts val="600"/>
              </a:spcBef>
              <a:tabLst>
                <a:tab pos="1885950" algn="l"/>
              </a:tabLst>
            </a:pPr>
            <a:r>
              <a:rPr lang="en-US" sz="2400" dirty="0" smtClean="0"/>
              <a:t>File </a:t>
            </a:r>
            <a:r>
              <a:rPr lang="en-US" sz="2400" dirty="0"/>
              <a:t>72.5	</a:t>
            </a:r>
            <a:r>
              <a:rPr lang="en-US" sz="2400" dirty="0" smtClean="0"/>
              <a:t>I/O </a:t>
            </a:r>
            <a:r>
              <a:rPr lang="en-US" sz="2400" dirty="0"/>
              <a:t>PSY-MI: </a:t>
            </a:r>
            <a:r>
              <a:rPr lang="en-US" sz="2400" dirty="0" err="1"/>
              <a:t>Idus</a:t>
            </a:r>
            <a:r>
              <a:rPr lang="en-US" sz="2400" dirty="0"/>
              <a:t>/Organization Psych Minor </a:t>
            </a:r>
          </a:p>
          <a:p>
            <a:pPr marL="457200" lvl="1" indent="-231775">
              <a:spcBef>
                <a:spcPts val="600"/>
              </a:spcBef>
              <a:tabLst>
                <a:tab pos="1885950" algn="l"/>
              </a:tabLst>
            </a:pPr>
            <a:r>
              <a:rPr lang="en-US" sz="2400" dirty="0" smtClean="0"/>
              <a:t>File </a:t>
            </a:r>
            <a:r>
              <a:rPr lang="en-US" sz="2400" dirty="0"/>
              <a:t>234.25	</a:t>
            </a:r>
            <a:r>
              <a:rPr lang="en-US" sz="2400" dirty="0" smtClean="0"/>
              <a:t>INORGPS-MS</a:t>
            </a:r>
            <a:r>
              <a:rPr lang="en-US" sz="2400" dirty="0"/>
              <a:t>: Industrial Organization Psychology MS</a:t>
            </a:r>
          </a:p>
          <a:p>
            <a:pPr marL="457200" lvl="1" indent="-231775">
              <a:spcBef>
                <a:spcPts val="600"/>
              </a:spcBef>
              <a:tabLst>
                <a:tab pos="1885950" algn="l"/>
              </a:tabLst>
            </a:pPr>
            <a:r>
              <a:rPr lang="en-US" sz="2400" dirty="0" smtClean="0"/>
              <a:t>File </a:t>
            </a:r>
            <a:r>
              <a:rPr lang="en-US" sz="2400" dirty="0"/>
              <a:t>74.10	</a:t>
            </a:r>
            <a:r>
              <a:rPr lang="en-US" sz="2400" dirty="0" smtClean="0"/>
              <a:t>IST-MI</a:t>
            </a:r>
            <a:r>
              <a:rPr lang="en-US" sz="2400" dirty="0"/>
              <a:t>: Information </a:t>
            </a:r>
            <a:r>
              <a:rPr lang="en-US" sz="2400" dirty="0" err="1"/>
              <a:t>Sci</a:t>
            </a:r>
            <a:r>
              <a:rPr lang="en-US" sz="2400" dirty="0"/>
              <a:t> &amp; Tech Minor </a:t>
            </a:r>
          </a:p>
          <a:p>
            <a:pPr marL="457200" lvl="1" indent="-231775">
              <a:spcBef>
                <a:spcPts val="600"/>
              </a:spcBef>
              <a:tabLst>
                <a:tab pos="1885950" algn="l"/>
              </a:tabLst>
            </a:pPr>
            <a:r>
              <a:rPr lang="en-US" sz="2400" dirty="0" smtClean="0"/>
              <a:t>File </a:t>
            </a:r>
            <a:r>
              <a:rPr lang="en-US" sz="2400" dirty="0"/>
              <a:t>84.8	</a:t>
            </a:r>
            <a:r>
              <a:rPr lang="en-US" sz="2400" dirty="0" smtClean="0"/>
              <a:t>MATH-MST</a:t>
            </a:r>
            <a:r>
              <a:rPr lang="en-US" sz="2400" dirty="0"/>
              <a:t>: Mathematics MST 	</a:t>
            </a:r>
          </a:p>
          <a:p>
            <a:pPr marL="457200" lvl="1" indent="-231775">
              <a:spcBef>
                <a:spcPts val="600"/>
              </a:spcBef>
              <a:tabLst>
                <a:tab pos="1885950" algn="l"/>
              </a:tabLst>
            </a:pPr>
            <a:r>
              <a:rPr lang="en-US" sz="2400" dirty="0" smtClean="0"/>
              <a:t>File </a:t>
            </a:r>
            <a:r>
              <a:rPr lang="en-US" sz="2400" dirty="0"/>
              <a:t>98.6	</a:t>
            </a:r>
            <a:r>
              <a:rPr lang="en-US" sz="2400" dirty="0" smtClean="0"/>
              <a:t>MI </a:t>
            </a:r>
            <a:r>
              <a:rPr lang="en-US" sz="2400" dirty="0"/>
              <a:t>ENG-MI: Mining Engineering Minor </a:t>
            </a:r>
          </a:p>
          <a:p>
            <a:pPr marL="457200" lvl="1" indent="-231775">
              <a:spcBef>
                <a:spcPts val="600"/>
              </a:spcBef>
              <a:tabLst>
                <a:tab pos="1885950" algn="l"/>
              </a:tabLst>
            </a:pPr>
            <a:r>
              <a:rPr lang="en-US" sz="2400" dirty="0" smtClean="0"/>
              <a:t>File </a:t>
            </a:r>
            <a:r>
              <a:rPr lang="en-US" sz="2400" dirty="0"/>
              <a:t>94.2	</a:t>
            </a:r>
            <a:r>
              <a:rPr lang="en-US" sz="2400" dirty="0" smtClean="0"/>
              <a:t>MNRL </a:t>
            </a:r>
            <a:r>
              <a:rPr lang="en-US" sz="2400" dirty="0"/>
              <a:t>PR-MI: Mineral Process </a:t>
            </a:r>
            <a:r>
              <a:rPr lang="en-US" sz="2400" dirty="0" err="1"/>
              <a:t>Eng</a:t>
            </a:r>
            <a:r>
              <a:rPr lang="en-US" sz="2400" dirty="0"/>
              <a:t> </a:t>
            </a:r>
            <a:r>
              <a:rPr lang="en-US" sz="2400" dirty="0" smtClean="0"/>
              <a:t>Minor</a:t>
            </a:r>
          </a:p>
          <a:p>
            <a:pPr marL="457200" lvl="1" indent="-231775">
              <a:spcBef>
                <a:spcPts val="600"/>
              </a:spcBef>
              <a:tabLst>
                <a:tab pos="1885950" algn="l"/>
              </a:tabLst>
            </a:pPr>
            <a:endParaRPr lang="en-US" sz="2400" dirty="0"/>
          </a:p>
        </p:txBody>
      </p:sp>
    </p:spTree>
    <p:extLst>
      <p:ext uri="{BB962C8B-B14F-4D97-AF65-F5344CB8AC3E}">
        <p14:creationId xmlns:p14="http://schemas.microsoft.com/office/powerpoint/2010/main" val="2114147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17110"/>
            <a:ext cx="8991600" cy="4988660"/>
          </a:xfrm>
        </p:spPr>
        <p:txBody>
          <a:bodyPr/>
          <a:lstStyle/>
          <a:p>
            <a:r>
              <a:rPr lang="en-US" sz="2800" dirty="0" smtClean="0"/>
              <a:t>Degree </a:t>
            </a:r>
            <a:r>
              <a:rPr lang="en-US" sz="2800" dirty="0"/>
              <a:t>Program Changes (DC) Requested</a:t>
            </a:r>
            <a:endParaRPr lang="en-US" sz="1800" dirty="0">
              <a:solidFill>
                <a:schemeClr val="bg1"/>
              </a:solidFill>
            </a:endParaRPr>
          </a:p>
          <a:p>
            <a:pPr marL="457200" lvl="1" indent="-231775">
              <a:spcBef>
                <a:spcPts val="600"/>
              </a:spcBef>
              <a:tabLst>
                <a:tab pos="2054225" algn="l"/>
              </a:tabLst>
            </a:pPr>
            <a:r>
              <a:rPr lang="en-US" sz="2400" dirty="0"/>
              <a:t>File 190.1	</a:t>
            </a:r>
            <a:r>
              <a:rPr lang="en-US" sz="2400" dirty="0" smtClean="0"/>
              <a:t>MUSIC-MI</a:t>
            </a:r>
            <a:r>
              <a:rPr lang="en-US" sz="2400" dirty="0"/>
              <a:t>: Music Minor</a:t>
            </a:r>
          </a:p>
          <a:p>
            <a:pPr marL="457200" lvl="1" indent="-231775">
              <a:spcBef>
                <a:spcPts val="600"/>
              </a:spcBef>
              <a:tabLst>
                <a:tab pos="2054225" algn="l"/>
              </a:tabLst>
            </a:pPr>
            <a:r>
              <a:rPr lang="en-US" sz="2400" dirty="0" smtClean="0"/>
              <a:t>File </a:t>
            </a:r>
            <a:r>
              <a:rPr lang="en-US" sz="2400" dirty="0"/>
              <a:t>108.42	</a:t>
            </a:r>
            <a:r>
              <a:rPr lang="en-US" sz="2400" dirty="0" smtClean="0"/>
              <a:t>PE </a:t>
            </a:r>
            <a:r>
              <a:rPr lang="en-US" sz="2400" dirty="0"/>
              <a:t>ENG-BS: Petroleum Engineering BS</a:t>
            </a:r>
          </a:p>
          <a:p>
            <a:pPr marL="457200" lvl="1" indent="-231775">
              <a:spcBef>
                <a:spcPts val="600"/>
              </a:spcBef>
              <a:tabLst>
                <a:tab pos="2054225" algn="l"/>
              </a:tabLst>
            </a:pPr>
            <a:r>
              <a:rPr lang="en-US" sz="2400" dirty="0" smtClean="0"/>
              <a:t>File </a:t>
            </a:r>
            <a:r>
              <a:rPr lang="en-US" sz="2400" dirty="0"/>
              <a:t>171.2	</a:t>
            </a:r>
            <a:r>
              <a:rPr lang="en-US" sz="2400" dirty="0" smtClean="0"/>
              <a:t>PE </a:t>
            </a:r>
            <a:r>
              <a:rPr lang="en-US" sz="2400" dirty="0"/>
              <a:t>ENG-MS: Petroleum Engineering MS	 </a:t>
            </a:r>
          </a:p>
          <a:p>
            <a:pPr marL="457200" lvl="1" indent="-231775">
              <a:spcBef>
                <a:spcPts val="600"/>
              </a:spcBef>
              <a:tabLst>
                <a:tab pos="2054225" algn="l"/>
              </a:tabLst>
            </a:pPr>
            <a:r>
              <a:rPr lang="en-US" sz="2400" dirty="0" smtClean="0"/>
              <a:t>File </a:t>
            </a:r>
            <a:r>
              <a:rPr lang="en-US" sz="2400" dirty="0"/>
              <a:t>355	</a:t>
            </a:r>
            <a:r>
              <a:rPr lang="en-US" sz="2400" dirty="0" smtClean="0"/>
              <a:t>PROPOSED</a:t>
            </a:r>
            <a:r>
              <a:rPr lang="en-US" sz="2400" dirty="0"/>
              <a:t>: Geological Engineering PhD 	</a:t>
            </a:r>
          </a:p>
          <a:p>
            <a:pPr marL="457200" lvl="1" indent="-231775">
              <a:spcBef>
                <a:spcPts val="600"/>
              </a:spcBef>
              <a:tabLst>
                <a:tab pos="2054225" algn="l"/>
              </a:tabLst>
            </a:pPr>
            <a:r>
              <a:rPr lang="en-US" sz="2400" dirty="0" smtClean="0"/>
              <a:t>File </a:t>
            </a:r>
            <a:r>
              <a:rPr lang="en-US" sz="2400" dirty="0"/>
              <a:t>192.36	</a:t>
            </a:r>
            <a:r>
              <a:rPr lang="en-US" sz="2400" dirty="0" smtClean="0"/>
              <a:t>PSYCH-BA</a:t>
            </a:r>
            <a:r>
              <a:rPr lang="en-US" sz="2400" dirty="0"/>
              <a:t>: Psychology BA </a:t>
            </a:r>
          </a:p>
          <a:p>
            <a:pPr marL="457200" lvl="1" indent="-231775">
              <a:spcBef>
                <a:spcPts val="600"/>
              </a:spcBef>
              <a:tabLst>
                <a:tab pos="2054225" algn="l"/>
              </a:tabLst>
            </a:pPr>
            <a:r>
              <a:rPr lang="en-US" sz="2400" dirty="0" smtClean="0"/>
              <a:t>File </a:t>
            </a:r>
            <a:r>
              <a:rPr lang="en-US" sz="2400" dirty="0"/>
              <a:t>192.32	</a:t>
            </a:r>
            <a:r>
              <a:rPr lang="en-US" sz="2400" dirty="0" smtClean="0"/>
              <a:t>PSYCH-BS</a:t>
            </a:r>
            <a:r>
              <a:rPr lang="en-US" sz="2400" dirty="0"/>
              <a:t>: Psychology BS	</a:t>
            </a:r>
          </a:p>
          <a:p>
            <a:pPr marL="457200" lvl="1" indent="-231775">
              <a:spcBef>
                <a:spcPts val="600"/>
              </a:spcBef>
              <a:tabLst>
                <a:tab pos="2054225" algn="l"/>
              </a:tabLst>
            </a:pPr>
            <a:r>
              <a:rPr lang="en-US" sz="2400" dirty="0" smtClean="0"/>
              <a:t>File </a:t>
            </a:r>
            <a:r>
              <a:rPr lang="en-US" sz="2400" dirty="0"/>
              <a:t>136.1	</a:t>
            </a:r>
            <a:r>
              <a:rPr lang="en-US" sz="2400" dirty="0" smtClean="0"/>
              <a:t>THEATRE-MI</a:t>
            </a:r>
            <a:r>
              <a:rPr lang="en-US" sz="2400" dirty="0"/>
              <a:t>: Theatre </a:t>
            </a:r>
            <a:r>
              <a:rPr lang="en-US" sz="2400" dirty="0" smtClean="0"/>
              <a:t>Minor</a:t>
            </a:r>
          </a:p>
          <a:p>
            <a:pPr marL="457200" lvl="1" indent="-231775">
              <a:spcBef>
                <a:spcPts val="600"/>
              </a:spcBef>
              <a:tabLst>
                <a:tab pos="2054225" algn="l"/>
              </a:tabLst>
            </a:pPr>
            <a:endParaRPr lang="en-US" sz="2400" dirty="0"/>
          </a:p>
        </p:txBody>
      </p:sp>
    </p:spTree>
    <p:extLst>
      <p:ext uri="{BB962C8B-B14F-4D97-AF65-F5344CB8AC3E}">
        <p14:creationId xmlns:p14="http://schemas.microsoft.com/office/powerpoint/2010/main" val="2470307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45" y="1616926"/>
            <a:ext cx="9275382" cy="4783873"/>
          </a:xfrm>
        </p:spPr>
        <p:txBody>
          <a:bodyPr/>
          <a:lstStyle/>
          <a:p>
            <a:pPr>
              <a:tabLst>
                <a:tab pos="2292350" algn="l"/>
              </a:tabLst>
            </a:pPr>
            <a:r>
              <a:rPr lang="en-US" sz="2800" dirty="0"/>
              <a:t>Course Changes </a:t>
            </a:r>
            <a:r>
              <a:rPr lang="en-US" sz="2800" dirty="0" smtClean="0"/>
              <a:t>(CC) Requested</a:t>
            </a:r>
          </a:p>
          <a:p>
            <a:pPr marL="463550" lvl="1" indent="-231775">
              <a:tabLst>
                <a:tab pos="1941513" algn="l"/>
              </a:tabLst>
            </a:pPr>
            <a:r>
              <a:rPr lang="en-US" sz="2400" dirty="0"/>
              <a:t>File 1116.1	</a:t>
            </a:r>
            <a:r>
              <a:rPr lang="en-US" sz="2400" dirty="0" smtClean="0"/>
              <a:t>CHEM </a:t>
            </a:r>
            <a:r>
              <a:rPr lang="en-US" sz="2400" dirty="0"/>
              <a:t>ENG 5000: Special Problems</a:t>
            </a:r>
          </a:p>
          <a:p>
            <a:pPr marL="463550" lvl="1" indent="-231775">
              <a:tabLst>
                <a:tab pos="1941513" algn="l"/>
              </a:tabLst>
            </a:pPr>
            <a:r>
              <a:rPr lang="en-US" sz="2400" dirty="0" smtClean="0"/>
              <a:t>File </a:t>
            </a:r>
            <a:r>
              <a:rPr lang="en-US" sz="2400" dirty="0"/>
              <a:t>4700	</a:t>
            </a:r>
            <a:r>
              <a:rPr lang="en-US" sz="2400" dirty="0" smtClean="0"/>
              <a:t>CIV </a:t>
            </a:r>
            <a:r>
              <a:rPr lang="en-US" sz="2400" dirty="0"/>
              <a:t>ENG 5209: Wind Engineering</a:t>
            </a:r>
          </a:p>
          <a:p>
            <a:pPr marL="463550" lvl="1" indent="-231775">
              <a:tabLst>
                <a:tab pos="1941513" algn="l"/>
              </a:tabLst>
            </a:pPr>
            <a:r>
              <a:rPr lang="en-US" sz="2400" dirty="0" smtClean="0"/>
              <a:t>File </a:t>
            </a:r>
            <a:r>
              <a:rPr lang="en-US" sz="2400" dirty="0"/>
              <a:t>4699	</a:t>
            </a:r>
            <a:r>
              <a:rPr lang="en-US" sz="2400" dirty="0" smtClean="0"/>
              <a:t>CIV </a:t>
            </a:r>
            <a:r>
              <a:rPr lang="en-US" sz="2400" dirty="0"/>
              <a:t>ENG 6141: Principles of Rheology</a:t>
            </a:r>
          </a:p>
          <a:p>
            <a:pPr marL="463550" lvl="1" indent="-231775">
              <a:tabLst>
                <a:tab pos="1941513" algn="l"/>
              </a:tabLst>
            </a:pPr>
            <a:r>
              <a:rPr lang="en-US" sz="2400" dirty="0" smtClean="0"/>
              <a:t>File </a:t>
            </a:r>
            <a:r>
              <a:rPr lang="en-US" sz="2400" dirty="0"/>
              <a:t>468.8	</a:t>
            </a:r>
            <a:r>
              <a:rPr lang="en-US" sz="2400" dirty="0" smtClean="0"/>
              <a:t>COMP </a:t>
            </a:r>
            <a:r>
              <a:rPr lang="en-US" sz="2400" dirty="0"/>
              <a:t>SCI 1570: Introduction to C++ Programming </a:t>
            </a:r>
          </a:p>
          <a:p>
            <a:pPr marL="463550" lvl="1" indent="-231775">
              <a:tabLst>
                <a:tab pos="1941513" algn="l"/>
              </a:tabLst>
            </a:pPr>
            <a:r>
              <a:rPr lang="en-US" sz="2400" dirty="0" smtClean="0"/>
              <a:t>File </a:t>
            </a:r>
            <a:r>
              <a:rPr lang="en-US" sz="2400" dirty="0"/>
              <a:t>673.1	</a:t>
            </a:r>
            <a:r>
              <a:rPr lang="en-US" sz="2400" dirty="0" smtClean="0"/>
              <a:t>ENGLISH </a:t>
            </a:r>
            <a:r>
              <a:rPr lang="en-US" sz="2400" dirty="0"/>
              <a:t>3560: Technical Writing </a:t>
            </a:r>
          </a:p>
          <a:p>
            <a:pPr marL="463550" lvl="1" indent="-231775">
              <a:tabLst>
                <a:tab pos="1941513" algn="l"/>
              </a:tabLst>
            </a:pPr>
            <a:r>
              <a:rPr lang="en-US" sz="2400" dirty="0" smtClean="0"/>
              <a:t>File </a:t>
            </a:r>
            <a:r>
              <a:rPr lang="en-US" sz="2400" dirty="0"/>
              <a:t>4552	</a:t>
            </a:r>
            <a:r>
              <a:rPr lang="en-US" sz="2400" dirty="0" smtClean="0"/>
              <a:t>GEO </a:t>
            </a:r>
            <a:r>
              <a:rPr lang="en-US" sz="2400" dirty="0"/>
              <a:t>ENG 5810: Fundamentals of Space Resources </a:t>
            </a:r>
          </a:p>
          <a:p>
            <a:pPr marL="463550" lvl="1" indent="-231775">
              <a:tabLst>
                <a:tab pos="1941513" algn="l"/>
              </a:tabLst>
            </a:pPr>
            <a:r>
              <a:rPr lang="en-US" sz="2400" dirty="0" smtClean="0"/>
              <a:t>File </a:t>
            </a:r>
            <a:r>
              <a:rPr lang="en-US" sz="2400" dirty="0"/>
              <a:t>745.2	</a:t>
            </a:r>
            <a:r>
              <a:rPr lang="en-US" sz="2400" dirty="0" smtClean="0"/>
              <a:t>GEOPHYS </a:t>
            </a:r>
            <a:r>
              <a:rPr lang="en-US" sz="2400" dirty="0"/>
              <a:t>3210: Introduction to Geophysics </a:t>
            </a:r>
          </a:p>
          <a:p>
            <a:pPr marL="463550" lvl="1" indent="-231775">
              <a:tabLst>
                <a:tab pos="1941513" algn="l"/>
              </a:tabLst>
            </a:pPr>
            <a:r>
              <a:rPr lang="en-US" sz="2400" dirty="0" smtClean="0"/>
              <a:t>File </a:t>
            </a:r>
            <a:r>
              <a:rPr lang="en-US" sz="2400" dirty="0"/>
              <a:t>259.13	</a:t>
            </a:r>
            <a:r>
              <a:rPr lang="en-US" sz="2400" dirty="0" smtClean="0"/>
              <a:t>IS&amp;T </a:t>
            </a:r>
            <a:r>
              <a:rPr lang="en-US" sz="2400" dirty="0"/>
              <a:t>3423: Database Management</a:t>
            </a:r>
          </a:p>
          <a:p>
            <a:pPr marL="463550" lvl="1" indent="-231775">
              <a:tabLst>
                <a:tab pos="1941513" algn="l"/>
              </a:tabLst>
            </a:pPr>
            <a:r>
              <a:rPr lang="en-US" sz="2400" dirty="0" smtClean="0"/>
              <a:t>File </a:t>
            </a:r>
            <a:r>
              <a:rPr lang="en-US" sz="2400" dirty="0"/>
              <a:t>935.8	</a:t>
            </a:r>
            <a:r>
              <a:rPr lang="en-US" sz="2400" dirty="0" smtClean="0"/>
              <a:t>IS&amp;T </a:t>
            </a:r>
            <a:r>
              <a:rPr lang="en-US" sz="2400" dirty="0"/>
              <a:t>4261: Information Systems Project Management </a:t>
            </a:r>
          </a:p>
          <a:p>
            <a:pPr marL="463550" lvl="1" indent="-231775">
              <a:tabLst>
                <a:tab pos="1941513" algn="l"/>
              </a:tabLst>
            </a:pPr>
            <a:r>
              <a:rPr lang="en-US" sz="2400" dirty="0" smtClean="0"/>
              <a:t>File </a:t>
            </a:r>
            <a:r>
              <a:rPr lang="en-US" sz="2400" dirty="0"/>
              <a:t>2339.1	</a:t>
            </a:r>
            <a:r>
              <a:rPr lang="en-US" sz="2400" dirty="0" smtClean="0"/>
              <a:t>IS&amp;T </a:t>
            </a:r>
            <a:r>
              <a:rPr lang="en-US" sz="2400" dirty="0"/>
              <a:t>5423: Foundations of Data Management</a:t>
            </a:r>
          </a:p>
          <a:p>
            <a:pPr marL="463550" lvl="1" indent="-231775">
              <a:tabLst>
                <a:tab pos="1941513" algn="l"/>
              </a:tabLst>
            </a:pPr>
            <a:endParaRPr lang="en-US" sz="2400" dirty="0"/>
          </a:p>
          <a:p>
            <a:pPr marL="463550" lvl="1" indent="-231775">
              <a:tabLst>
                <a:tab pos="1941513" algn="l"/>
              </a:tabLst>
            </a:pPr>
            <a:endParaRPr lang="en-US" sz="2400" dirty="0"/>
          </a:p>
        </p:txBody>
      </p:sp>
    </p:spTree>
    <p:extLst>
      <p:ext uri="{BB962C8B-B14F-4D97-AF65-F5344CB8AC3E}">
        <p14:creationId xmlns:p14="http://schemas.microsoft.com/office/powerpoint/2010/main" val="3169838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45" y="1616926"/>
            <a:ext cx="9275382" cy="4783873"/>
          </a:xfrm>
        </p:spPr>
        <p:txBody>
          <a:bodyPr/>
          <a:lstStyle/>
          <a:p>
            <a:pPr>
              <a:tabLst>
                <a:tab pos="2292350" algn="l"/>
              </a:tabLst>
            </a:pPr>
            <a:r>
              <a:rPr lang="en-US" sz="2800" dirty="0"/>
              <a:t>Course Changes </a:t>
            </a:r>
            <a:r>
              <a:rPr lang="en-US" sz="2800" dirty="0" smtClean="0"/>
              <a:t>(CC) Requested</a:t>
            </a:r>
          </a:p>
          <a:p>
            <a:pPr marL="463550" lvl="1" indent="-231775">
              <a:tabLst>
                <a:tab pos="1941513" algn="l"/>
              </a:tabLst>
            </a:pPr>
            <a:r>
              <a:rPr lang="en-US" sz="2400" dirty="0"/>
              <a:t>File 2254.6	IS&amp;T 6261: Advanced Information Systems Project Management</a:t>
            </a:r>
          </a:p>
          <a:p>
            <a:pPr marL="463550" lvl="1" indent="-231775">
              <a:tabLst>
                <a:tab pos="1941513" algn="l"/>
              </a:tabLst>
            </a:pPr>
            <a:r>
              <a:rPr lang="en-US" sz="2400" dirty="0"/>
              <a:t>File 4695	MUSIC 1144: Jazz Choir </a:t>
            </a:r>
            <a:endParaRPr lang="en-US" sz="2400" dirty="0" smtClean="0"/>
          </a:p>
          <a:p>
            <a:pPr marL="463550" lvl="1" indent="-231775">
              <a:tabLst>
                <a:tab pos="1941513" algn="l"/>
              </a:tabLst>
            </a:pPr>
            <a:r>
              <a:rPr lang="en-US" sz="2400" dirty="0" smtClean="0"/>
              <a:t>File </a:t>
            </a:r>
            <a:r>
              <a:rPr lang="en-US" sz="2400" dirty="0"/>
              <a:t>4697 	</a:t>
            </a:r>
            <a:r>
              <a:rPr lang="en-US" sz="2400" dirty="0" smtClean="0"/>
              <a:t>MUSIC </a:t>
            </a:r>
            <a:r>
              <a:rPr lang="en-US" sz="2400" dirty="0"/>
              <a:t>1151: Music of Latin America</a:t>
            </a:r>
          </a:p>
          <a:p>
            <a:pPr marL="463550" lvl="1" indent="-231775">
              <a:tabLst>
                <a:tab pos="1941513" algn="l"/>
              </a:tabLst>
            </a:pPr>
            <a:r>
              <a:rPr lang="en-US" sz="2400" dirty="0" smtClean="0"/>
              <a:t>File </a:t>
            </a:r>
            <a:r>
              <a:rPr lang="en-US" sz="2400" dirty="0"/>
              <a:t>4698	</a:t>
            </a:r>
            <a:r>
              <a:rPr lang="en-US" sz="2400" dirty="0" smtClean="0"/>
              <a:t>MUSIC </a:t>
            </a:r>
            <a:r>
              <a:rPr lang="en-US" sz="2400" dirty="0"/>
              <a:t>2163: Introduction to Composition and Arranging</a:t>
            </a:r>
          </a:p>
          <a:p>
            <a:pPr marL="463550" lvl="1" indent="-231775">
              <a:tabLst>
                <a:tab pos="1941513" algn="l"/>
              </a:tabLst>
            </a:pPr>
            <a:r>
              <a:rPr lang="en-US" sz="2400" dirty="0" smtClean="0"/>
              <a:t>File </a:t>
            </a:r>
            <a:r>
              <a:rPr lang="en-US" sz="2400" dirty="0"/>
              <a:t>4706	</a:t>
            </a:r>
            <a:r>
              <a:rPr lang="en-US" sz="2400" dirty="0" smtClean="0"/>
              <a:t>MUSIC </a:t>
            </a:r>
            <a:r>
              <a:rPr lang="en-US" sz="2400" dirty="0"/>
              <a:t>3253: History of Music in Film</a:t>
            </a:r>
          </a:p>
          <a:p>
            <a:pPr marL="463550" lvl="1" indent="-231775">
              <a:tabLst>
                <a:tab pos="1941513" algn="l"/>
              </a:tabLst>
            </a:pPr>
            <a:r>
              <a:rPr lang="en-US" sz="2400" dirty="0" smtClean="0"/>
              <a:t>File </a:t>
            </a:r>
            <a:r>
              <a:rPr lang="en-US" sz="2400" dirty="0"/>
              <a:t>1224.1	</a:t>
            </a:r>
            <a:r>
              <a:rPr lang="en-US" sz="2400" dirty="0" smtClean="0"/>
              <a:t>PHILOS </a:t>
            </a:r>
            <a:r>
              <a:rPr lang="en-US" sz="2400" dirty="0"/>
              <a:t>1105: Self and World: Introduction To Philosophy</a:t>
            </a:r>
          </a:p>
          <a:p>
            <a:pPr marL="463550" lvl="1" indent="-231775">
              <a:tabLst>
                <a:tab pos="1941513" algn="l"/>
              </a:tabLst>
            </a:pPr>
            <a:r>
              <a:rPr lang="en-US" sz="2400" dirty="0" smtClean="0"/>
              <a:t>File </a:t>
            </a:r>
            <a:r>
              <a:rPr lang="en-US" sz="2400" dirty="0"/>
              <a:t>2226.1	</a:t>
            </a:r>
            <a:r>
              <a:rPr lang="en-US" sz="2400" dirty="0" smtClean="0"/>
              <a:t>PHILOS </a:t>
            </a:r>
            <a:r>
              <a:rPr lang="en-US" sz="2400" dirty="0"/>
              <a:t>1115: Logic and Reasoning: An Introduction</a:t>
            </a:r>
          </a:p>
          <a:p>
            <a:pPr marL="463550" lvl="1" indent="-231775">
              <a:tabLst>
                <a:tab pos="1941513" algn="l"/>
              </a:tabLst>
            </a:pPr>
            <a:r>
              <a:rPr lang="en-US" sz="2400" dirty="0" smtClean="0"/>
              <a:t>File </a:t>
            </a:r>
            <a:r>
              <a:rPr lang="en-US" sz="2400" dirty="0"/>
              <a:t>4195.5	</a:t>
            </a:r>
            <a:r>
              <a:rPr lang="en-US" sz="2400" dirty="0" smtClean="0"/>
              <a:t>PHILOS </a:t>
            </a:r>
            <a:r>
              <a:rPr lang="en-US" sz="2400" dirty="0"/>
              <a:t>1130: How Should I Live? An Introduction to </a:t>
            </a:r>
            <a:r>
              <a:rPr lang="en-US" sz="2400" dirty="0" smtClean="0"/>
              <a:t>Ethics</a:t>
            </a:r>
            <a:endParaRPr lang="en-US" sz="2000" dirty="0"/>
          </a:p>
          <a:p>
            <a:pPr marL="463550" lvl="1" indent="-231775">
              <a:tabLst>
                <a:tab pos="1941513" algn="l"/>
              </a:tabLst>
            </a:pPr>
            <a:endParaRPr lang="en-US" sz="2400" dirty="0"/>
          </a:p>
        </p:txBody>
      </p:sp>
    </p:spTree>
    <p:extLst>
      <p:ext uri="{BB962C8B-B14F-4D97-AF65-F5344CB8AC3E}">
        <p14:creationId xmlns:p14="http://schemas.microsoft.com/office/powerpoint/2010/main" val="407495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45" y="1616926"/>
            <a:ext cx="9275382" cy="4783873"/>
          </a:xfrm>
        </p:spPr>
        <p:txBody>
          <a:bodyPr/>
          <a:lstStyle/>
          <a:p>
            <a:pPr>
              <a:tabLst>
                <a:tab pos="2292350" algn="l"/>
              </a:tabLst>
            </a:pPr>
            <a:r>
              <a:rPr lang="en-US" sz="2800" dirty="0"/>
              <a:t>Course Changes </a:t>
            </a:r>
            <a:r>
              <a:rPr lang="en-US" sz="2800" dirty="0" smtClean="0"/>
              <a:t>(CC) Requested</a:t>
            </a:r>
          </a:p>
          <a:p>
            <a:pPr marL="463550" lvl="1" indent="-231775">
              <a:tabLst>
                <a:tab pos="1941513" algn="l"/>
              </a:tabLst>
            </a:pPr>
            <a:r>
              <a:rPr lang="en-US" sz="2400" dirty="0"/>
              <a:t>File 2227.1	PHILOS 1175: Religion and the Idea of God: Diverse Perspectives </a:t>
            </a:r>
          </a:p>
          <a:p>
            <a:pPr marL="463550" lvl="1" indent="-231775">
              <a:tabLst>
                <a:tab pos="1941513" algn="l"/>
              </a:tabLst>
            </a:pPr>
            <a:r>
              <a:rPr lang="en-US" sz="2400" dirty="0"/>
              <a:t>File 4246.2	PHILOS 3204: Wisdom and Virtue: An Introduction to Ancient Philosophy</a:t>
            </a:r>
          </a:p>
          <a:p>
            <a:pPr marL="463550" lvl="1" indent="-231775">
              <a:tabLst>
                <a:tab pos="1941513" algn="l"/>
              </a:tabLst>
            </a:pPr>
            <a:r>
              <a:rPr lang="en-US" sz="2400" dirty="0"/>
              <a:t>File 1754.10	PHILOS 3205: Science, Souls and Skepticism: Early Modern Philosophy</a:t>
            </a:r>
          </a:p>
          <a:p>
            <a:pPr marL="463550" lvl="1" indent="-231775">
              <a:tabLst>
                <a:tab pos="1941513" algn="l"/>
              </a:tabLst>
            </a:pPr>
            <a:r>
              <a:rPr lang="en-US" sz="2400" dirty="0"/>
              <a:t>File 4196.4	PHILOS 3302: Philosophy in the Middle Ages </a:t>
            </a:r>
            <a:endParaRPr lang="en-US" sz="2400" dirty="0" smtClean="0"/>
          </a:p>
          <a:p>
            <a:pPr marL="463550" lvl="1" indent="-231775">
              <a:tabLst>
                <a:tab pos="1941513" algn="l"/>
              </a:tabLst>
            </a:pPr>
            <a:r>
              <a:rPr lang="en-US" sz="2400" dirty="0" smtClean="0"/>
              <a:t>File </a:t>
            </a:r>
            <a:r>
              <a:rPr lang="en-US" sz="2400" dirty="0"/>
              <a:t>4023.8	PHILOS 4325: Who Knows What? Knowledge, Truth and Justification </a:t>
            </a:r>
            <a:endParaRPr lang="en-US" sz="2400" dirty="0" smtClean="0"/>
          </a:p>
          <a:p>
            <a:pPr marL="463550" lvl="1" indent="-231775">
              <a:tabLst>
                <a:tab pos="1941513" algn="l"/>
              </a:tabLst>
            </a:pPr>
            <a:r>
              <a:rPr lang="en-US" sz="2400" dirty="0" smtClean="0"/>
              <a:t>File </a:t>
            </a:r>
            <a:r>
              <a:rPr lang="en-US" sz="2400" dirty="0"/>
              <a:t>2510.7	</a:t>
            </a:r>
            <a:r>
              <a:rPr lang="en-US" sz="2400" dirty="0" smtClean="0"/>
              <a:t>PHILOS </a:t>
            </a:r>
            <a:r>
              <a:rPr lang="en-US" sz="2400" dirty="0"/>
              <a:t>4340: From Activism to Zoos: Issues in Social </a:t>
            </a:r>
            <a:r>
              <a:rPr lang="en-US" sz="2400" dirty="0" smtClean="0"/>
              <a:t>Ethics</a:t>
            </a:r>
            <a:endParaRPr lang="en-US" sz="2400" dirty="0"/>
          </a:p>
          <a:p>
            <a:pPr marL="463550" lvl="1" indent="-231775">
              <a:tabLst>
                <a:tab pos="1941513" algn="l"/>
              </a:tabLst>
            </a:pPr>
            <a:endParaRPr lang="en-US" sz="2400" dirty="0"/>
          </a:p>
        </p:txBody>
      </p:sp>
    </p:spTree>
    <p:extLst>
      <p:ext uri="{BB962C8B-B14F-4D97-AF65-F5344CB8AC3E}">
        <p14:creationId xmlns:p14="http://schemas.microsoft.com/office/powerpoint/2010/main" val="2379230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45" y="1616926"/>
            <a:ext cx="9275382" cy="4783873"/>
          </a:xfrm>
        </p:spPr>
        <p:txBody>
          <a:bodyPr/>
          <a:lstStyle/>
          <a:p>
            <a:pPr>
              <a:tabLst>
                <a:tab pos="2292350" algn="l"/>
              </a:tabLst>
            </a:pPr>
            <a:r>
              <a:rPr lang="en-US" sz="2800" dirty="0"/>
              <a:t>Course Changes </a:t>
            </a:r>
            <a:r>
              <a:rPr lang="en-US" sz="2800" dirty="0" smtClean="0"/>
              <a:t>(CC) Requested</a:t>
            </a:r>
          </a:p>
          <a:p>
            <a:pPr marL="457200" lvl="1" indent="-225425">
              <a:tabLst>
                <a:tab pos="1941513" algn="l"/>
              </a:tabLst>
            </a:pPr>
            <a:r>
              <a:rPr lang="en-US" sz="2400" dirty="0"/>
              <a:t>File 1826.7	PHILOS 4360: Who Should Rule and Why? Debates in Political Philosophy</a:t>
            </a:r>
          </a:p>
          <a:p>
            <a:pPr marL="463550" lvl="1" indent="-231775">
              <a:tabLst>
                <a:tab pos="1941513" algn="l"/>
              </a:tabLst>
            </a:pPr>
            <a:r>
              <a:rPr lang="en-US" sz="2400" dirty="0"/>
              <a:t>File 1567.1	PSYCH 5600: Advanced Social Psychology </a:t>
            </a:r>
          </a:p>
          <a:p>
            <a:pPr marL="463550" lvl="1" indent="-231775">
              <a:tabLst>
                <a:tab pos="1941513" algn="l"/>
              </a:tabLst>
            </a:pPr>
            <a:r>
              <a:rPr lang="en-US" sz="2400" dirty="0"/>
              <a:t>File 4359.7	PSYCH 6602: Employee Affect and Behavior</a:t>
            </a:r>
          </a:p>
          <a:p>
            <a:pPr marL="463550" lvl="1" indent="-231775">
              <a:tabLst>
                <a:tab pos="1941513" algn="l"/>
              </a:tabLst>
            </a:pPr>
            <a:r>
              <a:rPr lang="en-US" sz="2400" dirty="0"/>
              <a:t>File 2573.7	PSYCH 6610: Leadership, Motivation, and Culture</a:t>
            </a:r>
          </a:p>
          <a:p>
            <a:pPr marL="463550" lvl="1" indent="-231775">
              <a:tabLst>
                <a:tab pos="1941513" algn="l"/>
              </a:tabLst>
            </a:pPr>
            <a:r>
              <a:rPr lang="en-US" sz="2400" dirty="0"/>
              <a:t>File 702.1	TCH COM 5540: Advanced Layout and Design </a:t>
            </a:r>
          </a:p>
          <a:p>
            <a:pPr marL="463550" lvl="1" indent="-231775">
              <a:tabLst>
                <a:tab pos="1941513" algn="l"/>
              </a:tabLst>
            </a:pPr>
            <a:r>
              <a:rPr lang="en-US" sz="2400" dirty="0"/>
              <a:t>File 4701	THEATRE 1150: Theatre for Social Change</a:t>
            </a:r>
          </a:p>
          <a:p>
            <a:pPr marL="463550" lvl="1" indent="-231775">
              <a:tabLst>
                <a:tab pos="1941513" algn="l"/>
              </a:tabLst>
            </a:pPr>
            <a:endParaRPr lang="en-US" sz="2400" dirty="0"/>
          </a:p>
        </p:txBody>
      </p:sp>
    </p:spTree>
    <p:extLst>
      <p:ext uri="{BB962C8B-B14F-4D97-AF65-F5344CB8AC3E}">
        <p14:creationId xmlns:p14="http://schemas.microsoft.com/office/powerpoint/2010/main" val="3472749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72322"/>
            <a:ext cx="8534400" cy="4828478"/>
          </a:xfrm>
        </p:spPr>
        <p:txBody>
          <a:bodyPr/>
          <a:lstStyle/>
          <a:p>
            <a:r>
              <a:rPr lang="en-US" dirty="0" smtClean="0"/>
              <a:t>Curriculum </a:t>
            </a:r>
            <a:r>
              <a:rPr lang="en-US" dirty="0"/>
              <a:t>committee moves for FS to approve the DC and CC form actions</a:t>
            </a:r>
          </a:p>
          <a:p>
            <a:r>
              <a:rPr lang="en-US" dirty="0"/>
              <a:t>Discussion: Questions or comments?</a:t>
            </a:r>
          </a:p>
          <a:p>
            <a:pPr>
              <a:tabLst>
                <a:tab pos="2292350" algn="l"/>
              </a:tabLst>
            </a:pPr>
            <a:endParaRPr lang="en-US" dirty="0"/>
          </a:p>
        </p:txBody>
      </p:sp>
    </p:spTree>
    <p:extLst>
      <p:ext uri="{BB962C8B-B14F-4D97-AF65-F5344CB8AC3E}">
        <p14:creationId xmlns:p14="http://schemas.microsoft.com/office/powerpoint/2010/main" val="38462733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3" y="1616926"/>
            <a:ext cx="9271921" cy="4783873"/>
          </a:xfrm>
        </p:spPr>
        <p:txBody>
          <a:bodyPr/>
          <a:lstStyle/>
          <a:p>
            <a:pPr marL="0" indent="0" algn="ctr">
              <a:buNone/>
              <a:tabLst>
                <a:tab pos="2292350" algn="l"/>
              </a:tabLst>
            </a:pPr>
            <a:r>
              <a:rPr lang="en-US" sz="2800" dirty="0" smtClean="0"/>
              <a:t>For Informational Purposes; No Senate Approval Required</a:t>
            </a:r>
          </a:p>
          <a:p>
            <a:pPr>
              <a:tabLst>
                <a:tab pos="2292350" algn="l"/>
              </a:tabLst>
            </a:pPr>
            <a:r>
              <a:rPr lang="en-US" sz="2800" dirty="0" smtClean="0"/>
              <a:t>Experimental Course (EC) Requests</a:t>
            </a:r>
          </a:p>
          <a:p>
            <a:pPr marL="463550" lvl="1" indent="-231775">
              <a:tabLst>
                <a:tab pos="1658938" algn="l"/>
              </a:tabLst>
            </a:pPr>
            <a:r>
              <a:rPr lang="en-US" sz="2400" dirty="0"/>
              <a:t>File 4702		ARCH ENG 5001.002: Renewable Systems in the Built Environment</a:t>
            </a:r>
          </a:p>
          <a:p>
            <a:pPr marL="463550" lvl="1" indent="-231775">
              <a:tabLst>
                <a:tab pos="1658938" algn="l"/>
              </a:tabLst>
            </a:pPr>
            <a:r>
              <a:rPr lang="en-US" sz="2400" dirty="0" smtClean="0"/>
              <a:t>File </a:t>
            </a:r>
            <a:r>
              <a:rPr lang="en-US" sz="2400" dirty="0"/>
              <a:t>4705		BIO SCI 2001.002: Epidemics in a Changing World</a:t>
            </a:r>
          </a:p>
          <a:p>
            <a:pPr marL="463550" lvl="1" indent="-231775">
              <a:tabLst>
                <a:tab pos="1658938" algn="l"/>
              </a:tabLst>
            </a:pPr>
            <a:r>
              <a:rPr lang="en-US" sz="2400" dirty="0" smtClean="0"/>
              <a:t>File </a:t>
            </a:r>
            <a:r>
              <a:rPr lang="en-US" sz="2400" dirty="0"/>
              <a:t>4696		COMP SCI 5001.002: Applied Social Network Analysis </a:t>
            </a:r>
          </a:p>
          <a:p>
            <a:pPr marL="463550" lvl="1" indent="-231775">
              <a:tabLst>
                <a:tab pos="1658938" algn="l"/>
              </a:tabLst>
            </a:pPr>
            <a:r>
              <a:rPr lang="en-US" sz="2400" dirty="0" smtClean="0"/>
              <a:t>File </a:t>
            </a:r>
            <a:r>
              <a:rPr lang="en-US" sz="2400" dirty="0"/>
              <a:t>4693		COMP SCI 6001.005: Internet of Things with Data </a:t>
            </a:r>
            <a:r>
              <a:rPr lang="en-US" sz="2400" dirty="0" smtClean="0"/>
              <a:t>Science</a:t>
            </a:r>
            <a:endParaRPr lang="en-US" sz="2400" dirty="0"/>
          </a:p>
          <a:p>
            <a:pPr marL="463550" lvl="1" indent="-231775">
              <a:tabLst>
                <a:tab pos="1658938" algn="l"/>
              </a:tabLst>
            </a:pPr>
            <a:r>
              <a:rPr lang="en-US" sz="2400" dirty="0" smtClean="0"/>
              <a:t>File </a:t>
            </a:r>
            <a:r>
              <a:rPr lang="en-US" sz="2400" dirty="0"/>
              <a:t>4694		GEO ENG 5001.005: </a:t>
            </a:r>
            <a:r>
              <a:rPr lang="en-US" sz="2400" dirty="0" err="1"/>
              <a:t>Geomechanics</a:t>
            </a:r>
            <a:r>
              <a:rPr lang="en-US" sz="2400" dirty="0"/>
              <a:t> for </a:t>
            </a:r>
            <a:r>
              <a:rPr lang="en-US" sz="2400" dirty="0" err="1"/>
              <a:t>Geoprofessionals</a:t>
            </a:r>
            <a:r>
              <a:rPr lang="en-US" sz="2400" dirty="0"/>
              <a:t> </a:t>
            </a:r>
          </a:p>
          <a:p>
            <a:pPr marL="463550" lvl="1" indent="-231775">
              <a:tabLst>
                <a:tab pos="1658938" algn="l"/>
              </a:tabLst>
            </a:pPr>
            <a:r>
              <a:rPr lang="en-US" sz="2400" dirty="0" smtClean="0"/>
              <a:t>File </a:t>
            </a:r>
            <a:r>
              <a:rPr lang="en-US" sz="2400" dirty="0"/>
              <a:t>4704		MATH 5001.004: Mathematics of Machine Learning </a:t>
            </a:r>
          </a:p>
          <a:p>
            <a:pPr marL="463550" lvl="1" indent="-231775">
              <a:tabLst>
                <a:tab pos="1658938" algn="l"/>
              </a:tabLst>
            </a:pPr>
            <a:r>
              <a:rPr lang="en-US" sz="2400" dirty="0" smtClean="0"/>
              <a:t>File </a:t>
            </a:r>
            <a:r>
              <a:rPr lang="en-US" sz="2400" dirty="0"/>
              <a:t>4703		MATH 6001.007: Introduction to Uncertainty </a:t>
            </a:r>
            <a:r>
              <a:rPr lang="en-US" sz="2400" dirty="0" smtClean="0"/>
              <a:t>Quantification</a:t>
            </a:r>
            <a:endParaRPr lang="en-US" sz="2000" dirty="0"/>
          </a:p>
          <a:p>
            <a:pPr marL="463550" lvl="1" indent="-231775">
              <a:tabLst>
                <a:tab pos="1658938" algn="l"/>
              </a:tabLst>
            </a:pPr>
            <a:endParaRPr lang="en-US" sz="2400" dirty="0"/>
          </a:p>
        </p:txBody>
      </p:sp>
    </p:spTree>
    <p:extLst>
      <p:ext uri="{BB962C8B-B14F-4D97-AF65-F5344CB8AC3E}">
        <p14:creationId xmlns:p14="http://schemas.microsoft.com/office/powerpoint/2010/main" val="243912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a:t>
            </a:r>
            <a:r>
              <a:rPr lang="en-US" sz="3600" dirty="0">
                <a:latin typeface="Orgon Slab" panose="02000503000000020004" pitchFamily="50" charset="0"/>
              </a:rPr>
              <a:t>. 	Reports of Standing Committees 	with Time-Sensitive Motions</a:t>
            </a:r>
          </a:p>
          <a:p>
            <a:pPr marL="0" indent="0" defTabSz="685800">
              <a:buNone/>
            </a:pPr>
            <a:r>
              <a:rPr lang="en-US" sz="3600" dirty="0"/>
              <a:t>	</a:t>
            </a:r>
            <a:r>
              <a:rPr lang="en-US" sz="3600" dirty="0">
                <a:solidFill>
                  <a:srgbClr val="003B49"/>
                </a:solidFill>
                <a:latin typeface="Orgon Slab" panose="02000503000000020004" pitchFamily="50" charset="0"/>
              </a:rPr>
              <a:t>B</a:t>
            </a:r>
            <a:r>
              <a:rPr lang="en-US" sz="3600" dirty="0" smtClean="0">
                <a:solidFill>
                  <a:srgbClr val="003B49"/>
                </a:solidFill>
                <a:latin typeface="Orgon Slab" panose="02000503000000020004" pitchFamily="50" charset="0"/>
              </a:rPr>
              <a:t>.</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Administrative Review </a:t>
            </a:r>
          </a:p>
          <a:p>
            <a:pPr marL="0" indent="0" defTabSz="685800">
              <a:buNone/>
            </a:pPr>
            <a:r>
              <a:rPr lang="en-US" sz="3600" dirty="0" smtClean="0">
                <a:solidFill>
                  <a:srgbClr val="003B49"/>
                </a:solidFill>
                <a:latin typeface="Orgon Slab" panose="02000503000000020004" pitchFamily="50" charset="0"/>
              </a:rPr>
              <a:t> </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K. Liu</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smtClean="0"/>
              <a:t>28</a:t>
            </a:fld>
            <a:endParaRPr lang="en-US" sz="900" dirty="0"/>
          </a:p>
        </p:txBody>
      </p:sp>
    </p:spTree>
    <p:extLst>
      <p:ext uri="{BB962C8B-B14F-4D97-AF65-F5344CB8AC3E}">
        <p14:creationId xmlns:p14="http://schemas.microsoft.com/office/powerpoint/2010/main" val="3279975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77672" y="1797195"/>
            <a:ext cx="8447964" cy="739852"/>
          </a:xfrm>
        </p:spPr>
        <p:txBody>
          <a:bodyPr>
            <a:noAutofit/>
          </a:bodyPr>
          <a:lstStyle/>
          <a:p>
            <a:pPr algn="ctr"/>
            <a:r>
              <a:rPr lang="en-US" sz="3600" b="1" dirty="0">
                <a:latin typeface="Arial" panose="020B0604020202020204" pitchFamily="34" charset="0"/>
                <a:cs typeface="Arial" panose="020B0604020202020204" pitchFamily="34" charset="0"/>
              </a:rPr>
              <a:t>Administrative Review </a:t>
            </a:r>
            <a:r>
              <a:rPr lang="en-US" sz="3600" b="1" dirty="0" smtClean="0">
                <a:latin typeface="Arial" panose="020B0604020202020204" pitchFamily="34" charset="0"/>
                <a:cs typeface="Arial" panose="020B0604020202020204" pitchFamily="34" charset="0"/>
              </a:rPr>
              <a:t>Committee</a:t>
            </a:r>
          </a:p>
          <a:p>
            <a:pPr algn="ctr"/>
            <a:endParaRPr lang="en-US" sz="3600" b="1" dirty="0">
              <a:latin typeface="Arial" panose="020B0604020202020204" pitchFamily="34" charset="0"/>
              <a:cs typeface="Arial" panose="020B0604020202020204" pitchFamily="34" charset="0"/>
            </a:endParaRPr>
          </a:p>
          <a:p>
            <a:pPr algn="ctr"/>
            <a:endParaRPr lang="en-US" sz="3600" b="1" dirty="0">
              <a:latin typeface="Arial" panose="020B0604020202020204" pitchFamily="34" charset="0"/>
              <a:cs typeface="Arial" panose="020B0604020202020204" pitchFamily="34" charset="0"/>
            </a:endParaRPr>
          </a:p>
        </p:txBody>
      </p:sp>
      <p:sp>
        <p:nvSpPr>
          <p:cNvPr id="5" name="Text Placeholder 2"/>
          <p:cNvSpPr>
            <a:spLocks noGrp="1"/>
          </p:cNvSpPr>
          <p:nvPr>
            <p:ph type="body" sz="quarter" idx="13"/>
          </p:nvPr>
        </p:nvSpPr>
        <p:spPr>
          <a:xfrm>
            <a:off x="1288363" y="2742601"/>
            <a:ext cx="6180602" cy="3139584"/>
          </a:xfrm>
        </p:spPr>
        <p:txBody>
          <a:bodyPr>
            <a:noAutofit/>
          </a:bodyPr>
          <a:lstStyle/>
          <a:p>
            <a:pPr algn="ctr"/>
            <a:r>
              <a:rPr lang="en-US" sz="2800" b="1" dirty="0" smtClean="0">
                <a:latin typeface="Arial" panose="020B0604020202020204" pitchFamily="34" charset="0"/>
                <a:cs typeface="Arial" panose="020B0604020202020204" pitchFamily="34" charset="0"/>
              </a:rPr>
              <a:t>2019-2020 Members</a:t>
            </a:r>
          </a:p>
          <a:p>
            <a:pPr algn="ctr"/>
            <a:endParaRPr lang="en-US" sz="2800" b="1" dirty="0" smtClean="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Diana </a:t>
            </a:r>
            <a:r>
              <a:rPr lang="en-US" sz="2800" b="1" dirty="0" smtClean="0">
                <a:latin typeface="Arial" panose="020B0604020202020204" pitchFamily="34" charset="0"/>
                <a:cs typeface="Arial" panose="020B0604020202020204" pitchFamily="34" charset="0"/>
              </a:rPr>
              <a:t>Ahmad</a:t>
            </a:r>
          </a:p>
          <a:p>
            <a:pPr algn="ctr"/>
            <a:r>
              <a:rPr lang="en-US" sz="2800" b="1" dirty="0" smtClean="0">
                <a:latin typeface="Arial" panose="020B0604020202020204" pitchFamily="34" charset="0"/>
                <a:cs typeface="Arial" panose="020B0604020202020204" pitchFamily="34" charset="0"/>
              </a:rPr>
              <a:t>Wayne Huebner</a:t>
            </a:r>
          </a:p>
          <a:p>
            <a:pPr algn="ctr"/>
            <a:r>
              <a:rPr lang="en-US" sz="2800" b="1" dirty="0" err="1" smtClean="0">
                <a:latin typeface="Arial" panose="020B0604020202020204" pitchFamily="34" charset="0"/>
                <a:cs typeface="Arial" panose="020B0604020202020204" pitchFamily="34" charset="0"/>
              </a:rPr>
              <a:t>Bih</a:t>
            </a:r>
            <a:r>
              <a:rPr lang="en-US" sz="2800" b="1" dirty="0" smtClean="0">
                <a:latin typeface="Arial" panose="020B0604020202020204" pitchFamily="34" charset="0"/>
                <a:cs typeface="Arial" panose="020B0604020202020204" pitchFamily="34" charset="0"/>
              </a:rPr>
              <a:t>-Ru Lea</a:t>
            </a:r>
          </a:p>
          <a:p>
            <a:pPr algn="ctr"/>
            <a:r>
              <a:rPr lang="en-US" sz="2800" b="1" dirty="0" smtClean="0">
                <a:latin typeface="Arial" panose="020B0604020202020204" pitchFamily="34" charset="0"/>
                <a:cs typeface="Arial" panose="020B0604020202020204" pitchFamily="34" charset="0"/>
              </a:rPr>
              <a:t>Kelly Liu, Chair</a:t>
            </a:r>
            <a:endParaRPr lang="en-US" sz="2800" b="1" dirty="0">
              <a:latin typeface="Arial" panose="020B0604020202020204" pitchFamily="34" charset="0"/>
              <a:cs typeface="Arial" panose="020B0604020202020204" pitchFamily="34" charset="0"/>
            </a:endParaRPr>
          </a:p>
          <a:p>
            <a:endParaRPr lang="en-US" sz="3200" dirty="0"/>
          </a:p>
        </p:txBody>
      </p:sp>
    </p:spTree>
    <p:extLst>
      <p:ext uri="{BB962C8B-B14F-4D97-AF65-F5344CB8AC3E}">
        <p14:creationId xmlns:p14="http://schemas.microsoft.com/office/powerpoint/2010/main" val="1954813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8760" y="2467024"/>
            <a:ext cx="8393725" cy="4254451"/>
          </a:xfrm>
        </p:spPr>
        <p:txBody>
          <a:bodyPr/>
          <a:lstStyle/>
          <a:p>
            <a:pPr marL="857250" indent="-857250" defTabSz="857250">
              <a:buAutoNum type="romanUcPeriod" startAt="2"/>
            </a:pPr>
            <a:r>
              <a:rPr lang="en-US" sz="3600" dirty="0" smtClean="0">
                <a:solidFill>
                  <a:srgbClr val="003B49"/>
                </a:solidFill>
                <a:latin typeface="Orgon Slab" panose="02000503000000020004" pitchFamily="50" charset="0"/>
              </a:rPr>
              <a:t>Approval </a:t>
            </a:r>
            <a:r>
              <a:rPr lang="en-US" sz="3600" dirty="0">
                <a:solidFill>
                  <a:srgbClr val="003B49"/>
                </a:solidFill>
                <a:latin typeface="Orgon Slab" panose="02000503000000020004" pitchFamily="50" charset="0"/>
              </a:rPr>
              <a:t>of </a:t>
            </a:r>
            <a:r>
              <a:rPr lang="en-US" sz="3600" dirty="0" smtClean="0">
                <a:solidFill>
                  <a:srgbClr val="003B49"/>
                </a:solidFill>
                <a:latin typeface="Orgon Slab" panose="02000503000000020004" pitchFamily="50" charset="0"/>
              </a:rPr>
              <a:t>Minutes</a:t>
            </a:r>
          </a:p>
          <a:p>
            <a:pPr marL="1490663" indent="-576263" defTabSz="857250">
              <a:buNone/>
              <a:tabLst>
                <a:tab pos="1490663" algn="l"/>
              </a:tabLst>
            </a:pPr>
            <a:r>
              <a:rPr lang="en-US" sz="3600" dirty="0" smtClean="0">
                <a:latin typeface="Orgon Slab" panose="02000503000000020004" pitchFamily="50" charset="0"/>
              </a:rPr>
              <a:t>April 16, 2020</a:t>
            </a:r>
          </a:p>
          <a:p>
            <a:pPr marL="0" indent="0" defTabSz="857250">
              <a:buNone/>
            </a:pPr>
            <a:r>
              <a:rPr lang="en-US" sz="1800" dirty="0" smtClean="0">
                <a:solidFill>
                  <a:schemeClr val="accent4">
                    <a:lumMod val="10000"/>
                  </a:schemeClr>
                </a:solidFill>
              </a:rPr>
              <a:t> </a:t>
            </a:r>
            <a:endParaRPr lang="en-US" sz="1800" dirty="0" smtClean="0">
              <a:latin typeface="Orgon Slab" panose="02000503000000020004" pitchFamily="50" charset="0"/>
            </a:endParaRPr>
          </a:p>
          <a:p>
            <a:pPr marL="0" indent="0" defTabSz="857250">
              <a:buNone/>
            </a:pPr>
            <a:endParaRPr lang="en-US" sz="3600" dirty="0">
              <a:latin typeface="Orgon Slab" panose="02000503000000020004" pitchFamily="50" charset="0"/>
            </a:endParaRPr>
          </a:p>
          <a:p>
            <a:pPr marL="0" indent="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23242" y="1661995"/>
            <a:ext cx="8184662" cy="585208"/>
          </a:xfrm>
        </p:spPr>
        <p:txBody>
          <a:bodyPr>
            <a:noAutofit/>
          </a:bodyPr>
          <a:lstStyle/>
          <a:p>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5" name="Slide Number Placeholder 4"/>
          <p:cNvSpPr>
            <a:spLocks noGrp="1"/>
          </p:cNvSpPr>
          <p:nvPr>
            <p:ph type="sldNum" sz="quarter" idx="14"/>
          </p:nvPr>
        </p:nvSpPr>
        <p:spPr/>
        <p:txBody>
          <a:bodyPr/>
          <a:lstStyle/>
          <a:p>
            <a:fld id="{7E03178D-84EE-4CB8-A279-6A93DE17BCD8}" type="slidenum">
              <a:rPr lang="en-US" smtClean="0"/>
              <a:t>3</a:t>
            </a:fld>
            <a:endParaRPr lang="en-US" dirty="0"/>
          </a:p>
        </p:txBody>
      </p:sp>
    </p:spTree>
    <p:extLst>
      <p:ext uri="{BB962C8B-B14F-4D97-AF65-F5344CB8AC3E}">
        <p14:creationId xmlns:p14="http://schemas.microsoft.com/office/powerpoint/2010/main" val="4213287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5128" y="1657259"/>
            <a:ext cx="9018872" cy="4589537"/>
          </a:xfrm>
        </p:spPr>
        <p:txBody>
          <a:bodyPr/>
          <a:lstStyle/>
          <a:p>
            <a:r>
              <a:rPr lang="en-US" sz="2200" b="1" dirty="0" smtClean="0">
                <a:latin typeface="Arial" panose="020B0604020202020204" pitchFamily="34" charset="0"/>
                <a:cs typeface="Arial" panose="020B0604020202020204" pitchFamily="34" charset="0"/>
              </a:rPr>
              <a:t>Positions Reviewed</a:t>
            </a:r>
          </a:p>
          <a:p>
            <a:pPr lvl="1">
              <a:buFont typeface="Arial" panose="020B0604020202020204" pitchFamily="34" charset="0"/>
              <a:buChar char="•"/>
            </a:pPr>
            <a:r>
              <a:rPr lang="en-US" sz="1600" dirty="0">
                <a:solidFill>
                  <a:schemeClr val="accent4">
                    <a:lumMod val="10000"/>
                  </a:schemeClr>
                </a:solidFill>
                <a:latin typeface="Arial" panose="020B0604020202020204" pitchFamily="34" charset="0"/>
                <a:cs typeface="Arial" panose="020B0604020202020204" pitchFamily="34" charset="0"/>
              </a:rPr>
              <a:t>Vice Chancellor of Research and Dean of Graduate Studies</a:t>
            </a:r>
          </a:p>
          <a:p>
            <a:pPr lvl="1">
              <a:buFont typeface="Arial" panose="020B0604020202020204" pitchFamily="34" charset="0"/>
              <a:buChar char="•"/>
            </a:pPr>
            <a:r>
              <a:rPr lang="en-US" sz="1600" dirty="0">
                <a:solidFill>
                  <a:schemeClr val="accent4">
                    <a:lumMod val="10000"/>
                  </a:schemeClr>
                </a:solidFill>
                <a:latin typeface="Arial" panose="020B0604020202020204" pitchFamily="34" charset="0"/>
                <a:cs typeface="Arial" panose="020B0604020202020204" pitchFamily="34" charset="0"/>
              </a:rPr>
              <a:t>Vice Chancellor for Student Affairs</a:t>
            </a:r>
          </a:p>
          <a:p>
            <a:pPr lvl="1">
              <a:buFont typeface="Arial" panose="020B0604020202020204" pitchFamily="34" charset="0"/>
              <a:buChar char="•"/>
            </a:pPr>
            <a:r>
              <a:rPr lang="en-US" sz="1600" dirty="0">
                <a:solidFill>
                  <a:schemeClr val="accent4">
                    <a:lumMod val="10000"/>
                  </a:schemeClr>
                </a:solidFill>
                <a:latin typeface="Arial" panose="020B0604020202020204" pitchFamily="34" charset="0"/>
                <a:cs typeface="Arial" panose="020B0604020202020204" pitchFamily="34" charset="0"/>
              </a:rPr>
              <a:t>Vice Chancellor for University Advancement</a:t>
            </a:r>
          </a:p>
          <a:p>
            <a:pPr lvl="1">
              <a:buFont typeface="Arial" panose="020B0604020202020204" pitchFamily="34" charset="0"/>
              <a:buChar char="•"/>
            </a:pPr>
            <a:r>
              <a:rPr lang="en-US" sz="1600" dirty="0">
                <a:solidFill>
                  <a:schemeClr val="accent4">
                    <a:lumMod val="10000"/>
                  </a:schemeClr>
                </a:solidFill>
                <a:latin typeface="Arial" panose="020B0604020202020204" pitchFamily="34" charset="0"/>
                <a:cs typeface="Arial" panose="020B0604020202020204" pitchFamily="34" charset="0"/>
              </a:rPr>
              <a:t>Executive Director of Marketing and Communications</a:t>
            </a:r>
          </a:p>
          <a:p>
            <a:pPr lvl="1">
              <a:buFont typeface="Arial" panose="020B0604020202020204" pitchFamily="34" charset="0"/>
              <a:buChar char="•"/>
            </a:pPr>
            <a:r>
              <a:rPr lang="en-US" sz="1600" dirty="0">
                <a:solidFill>
                  <a:schemeClr val="accent4">
                    <a:lumMod val="10000"/>
                  </a:schemeClr>
                </a:solidFill>
                <a:latin typeface="Arial" panose="020B0604020202020204" pitchFamily="34" charset="0"/>
                <a:cs typeface="Arial" panose="020B0604020202020204" pitchFamily="34" charset="0"/>
              </a:rPr>
              <a:t>Associate Provost for Faculty </a:t>
            </a:r>
            <a:r>
              <a:rPr lang="en-US" sz="1600" dirty="0" smtClean="0">
                <a:solidFill>
                  <a:schemeClr val="accent4">
                    <a:lumMod val="10000"/>
                  </a:schemeClr>
                </a:solidFill>
                <a:latin typeface="Arial" panose="020B0604020202020204" pitchFamily="34" charset="0"/>
                <a:cs typeface="Arial" panose="020B0604020202020204" pitchFamily="34" charset="0"/>
              </a:rPr>
              <a:t>Affairs</a:t>
            </a:r>
            <a:endParaRPr lang="en-US" sz="1600"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The Review Process</a:t>
            </a:r>
            <a:endParaRPr lang="en-US" sz="1800" b="1" dirty="0" smtClean="0">
              <a:solidFill>
                <a:schemeClr val="accent4">
                  <a:lumMod val="10000"/>
                </a:schemeClr>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dirty="0" smtClean="0">
                <a:solidFill>
                  <a:schemeClr val="accent4">
                    <a:lumMod val="10000"/>
                  </a:schemeClr>
                </a:solidFill>
                <a:latin typeface="Arial" panose="020B0604020202020204" pitchFamily="34" charset="0"/>
                <a:cs typeface="Arial" panose="020B0604020202020204" pitchFamily="34" charset="0"/>
              </a:rPr>
              <a:t>The </a:t>
            </a:r>
            <a:r>
              <a:rPr lang="en-US" sz="1600" dirty="0">
                <a:solidFill>
                  <a:schemeClr val="accent4">
                    <a:lumMod val="10000"/>
                  </a:schemeClr>
                </a:solidFill>
                <a:latin typeface="Arial" panose="020B0604020202020204" pitchFamily="34" charset="0"/>
                <a:cs typeface="Arial" panose="020B0604020202020204" pitchFamily="34" charset="0"/>
              </a:rPr>
              <a:t>surveys were loaded onto </a:t>
            </a:r>
            <a:r>
              <a:rPr lang="en-US" sz="1600" dirty="0" err="1">
                <a:solidFill>
                  <a:schemeClr val="accent4">
                    <a:lumMod val="10000"/>
                  </a:schemeClr>
                </a:solidFill>
                <a:latin typeface="Arial" panose="020B0604020202020204" pitchFamily="34" charset="0"/>
                <a:cs typeface="Arial" panose="020B0604020202020204" pitchFamily="34" charset="0"/>
              </a:rPr>
              <a:t>Qualtrics</a:t>
            </a:r>
            <a:r>
              <a:rPr lang="en-US" sz="1600" dirty="0">
                <a:solidFill>
                  <a:schemeClr val="accent4">
                    <a:lumMod val="10000"/>
                  </a:schemeClr>
                </a:solidFill>
                <a:latin typeface="Arial" panose="020B0604020202020204" pitchFamily="34" charset="0"/>
                <a:cs typeface="Arial" panose="020B0604020202020204" pitchFamily="34" charset="0"/>
              </a:rPr>
              <a:t> </a:t>
            </a:r>
            <a:r>
              <a:rPr lang="en-US" sz="1600" dirty="0" smtClean="0">
                <a:solidFill>
                  <a:schemeClr val="accent4">
                    <a:lumMod val="10000"/>
                  </a:schemeClr>
                </a:solidFill>
                <a:latin typeface="Arial" panose="020B0604020202020204" pitchFamily="34" charset="0"/>
                <a:cs typeface="Arial" panose="020B0604020202020204" pitchFamily="34" charset="0"/>
              </a:rPr>
              <a:t>by Ms</a:t>
            </a:r>
            <a:r>
              <a:rPr lang="en-US" sz="1600" dirty="0">
                <a:solidFill>
                  <a:schemeClr val="accent4">
                    <a:lumMod val="10000"/>
                  </a:schemeClr>
                </a:solidFill>
                <a:latin typeface="Arial" panose="020B0604020202020204" pitchFamily="34" charset="0"/>
                <a:cs typeface="Arial" panose="020B0604020202020204" pitchFamily="34" charset="0"/>
              </a:rPr>
              <a:t>. Cheryl </a:t>
            </a:r>
            <a:r>
              <a:rPr lang="en-US" sz="1600" dirty="0" smtClean="0">
                <a:solidFill>
                  <a:schemeClr val="accent4">
                    <a:lumMod val="10000"/>
                  </a:schemeClr>
                </a:solidFill>
                <a:latin typeface="Arial" panose="020B0604020202020204" pitchFamily="34" charset="0"/>
                <a:cs typeface="Arial" panose="020B0604020202020204" pitchFamily="34" charset="0"/>
              </a:rPr>
              <a:t>McKay after tested extensively.</a:t>
            </a:r>
          </a:p>
          <a:p>
            <a:pPr lvl="1">
              <a:buFont typeface="Arial" panose="020B0604020202020204" pitchFamily="34" charset="0"/>
              <a:buChar char="•"/>
            </a:pPr>
            <a:r>
              <a:rPr lang="en-US" sz="1600" dirty="0" smtClean="0">
                <a:solidFill>
                  <a:schemeClr val="accent4">
                    <a:lumMod val="10000"/>
                  </a:schemeClr>
                </a:solidFill>
                <a:latin typeface="Arial" panose="020B0604020202020204" pitchFamily="34" charset="0"/>
                <a:cs typeface="Arial" panose="020B0604020202020204" pitchFamily="34" charset="0"/>
              </a:rPr>
              <a:t>The surveys took place between Feb. 17 and March 10. </a:t>
            </a:r>
            <a:r>
              <a:rPr lang="en-US" sz="1600" dirty="0">
                <a:solidFill>
                  <a:schemeClr val="accent4">
                    <a:lumMod val="10000"/>
                  </a:schemeClr>
                </a:solidFill>
                <a:latin typeface="Arial" panose="020B0604020202020204" pitchFamily="34" charset="0"/>
                <a:cs typeface="Arial" panose="020B0604020202020204" pitchFamily="34" charset="0"/>
              </a:rPr>
              <a:t>Multiple reminders were sent out and the deadline was extended.</a:t>
            </a:r>
            <a:endParaRPr lang="en-US" sz="1600" dirty="0" smtClean="0">
              <a:solidFill>
                <a:schemeClr val="accent4">
                  <a:lumMod val="10000"/>
                </a:schemeClr>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dirty="0" smtClean="0">
                <a:solidFill>
                  <a:schemeClr val="accent4">
                    <a:lumMod val="10000"/>
                  </a:schemeClr>
                </a:solidFill>
                <a:latin typeface="Arial" panose="020B0604020202020204" pitchFamily="34" charset="0"/>
                <a:cs typeface="Arial" panose="020B0604020202020204" pitchFamily="34" charset="0"/>
              </a:rPr>
              <a:t>The reports were downloaded </a:t>
            </a:r>
            <a:r>
              <a:rPr lang="en-US" sz="1600" dirty="0">
                <a:solidFill>
                  <a:schemeClr val="accent4">
                    <a:lumMod val="10000"/>
                  </a:schemeClr>
                </a:solidFill>
                <a:latin typeface="Arial" panose="020B0604020202020204" pitchFamily="34" charset="0"/>
                <a:cs typeface="Arial" panose="020B0604020202020204" pitchFamily="34" charset="0"/>
              </a:rPr>
              <a:t>and reviewed </a:t>
            </a:r>
            <a:r>
              <a:rPr lang="en-US" sz="1600" dirty="0" smtClean="0">
                <a:solidFill>
                  <a:schemeClr val="accent4">
                    <a:lumMod val="10000"/>
                  </a:schemeClr>
                </a:solidFill>
                <a:latin typeface="Arial" panose="020B0604020202020204" pitchFamily="34" charset="0"/>
                <a:cs typeface="Arial" panose="020B0604020202020204" pitchFamily="34" charset="0"/>
              </a:rPr>
              <a:t>by ARC and FS Officers to </a:t>
            </a:r>
            <a:r>
              <a:rPr lang="en-US" sz="1600" dirty="0">
                <a:solidFill>
                  <a:schemeClr val="accent4">
                    <a:lumMod val="10000"/>
                  </a:schemeClr>
                </a:solidFill>
                <a:latin typeface="Arial" panose="020B0604020202020204" pitchFamily="34" charset="0"/>
                <a:cs typeface="Arial" panose="020B0604020202020204" pitchFamily="34" charset="0"/>
              </a:rPr>
              <a:t>identify any inappropriate languages that may reveal the identity of the person completing the </a:t>
            </a:r>
            <a:r>
              <a:rPr lang="en-US" sz="1600" dirty="0" smtClean="0">
                <a:solidFill>
                  <a:schemeClr val="accent4">
                    <a:lumMod val="10000"/>
                  </a:schemeClr>
                </a:solidFill>
                <a:latin typeface="Arial" panose="020B0604020202020204" pitchFamily="34" charset="0"/>
                <a:cs typeface="Arial" panose="020B0604020202020204" pitchFamily="34" charset="0"/>
              </a:rPr>
              <a:t>review.</a:t>
            </a:r>
          </a:p>
          <a:p>
            <a:pPr lvl="1">
              <a:buFont typeface="Arial" panose="020B0604020202020204" pitchFamily="34" charset="0"/>
              <a:buChar char="•"/>
            </a:pPr>
            <a:r>
              <a:rPr lang="en-US" sz="1600" dirty="0" smtClean="0">
                <a:solidFill>
                  <a:schemeClr val="accent4">
                    <a:lumMod val="10000"/>
                  </a:schemeClr>
                </a:solidFill>
                <a:latin typeface="Arial" panose="020B0604020202020204" pitchFamily="34" charset="0"/>
                <a:cs typeface="Arial" panose="020B0604020202020204" pitchFamily="34" charset="0"/>
              </a:rPr>
              <a:t>The reports have been delivered to the individuals reviewed.</a:t>
            </a:r>
          </a:p>
          <a:p>
            <a:pPr lvl="1">
              <a:buFont typeface="Arial" panose="020B0604020202020204" pitchFamily="34" charset="0"/>
              <a:buChar char="•"/>
            </a:pPr>
            <a:r>
              <a:rPr lang="en-US" sz="1600" dirty="0" smtClean="0">
                <a:solidFill>
                  <a:schemeClr val="accent4">
                    <a:lumMod val="10000"/>
                  </a:schemeClr>
                </a:solidFill>
                <a:latin typeface="Arial" panose="020B0604020202020204" pitchFamily="34" charset="0"/>
                <a:cs typeface="Arial" panose="020B0604020202020204" pitchFamily="34" charset="0"/>
              </a:rPr>
              <a:t>The provost has received the report of AP Faculty Affairs.</a:t>
            </a:r>
          </a:p>
          <a:p>
            <a:pPr lvl="1">
              <a:buFont typeface="Arial" panose="020B0604020202020204" pitchFamily="34" charset="0"/>
              <a:buChar char="•"/>
            </a:pPr>
            <a:r>
              <a:rPr lang="en-US" sz="1600" dirty="0" smtClean="0">
                <a:solidFill>
                  <a:schemeClr val="accent4">
                    <a:lumMod val="10000"/>
                  </a:schemeClr>
                </a:solidFill>
                <a:latin typeface="Arial" panose="020B0604020202020204" pitchFamily="34" charset="0"/>
                <a:cs typeface="Arial" panose="020B0604020202020204" pitchFamily="34" charset="0"/>
              </a:rPr>
              <a:t>The Chancellor has been contacted to deliver </a:t>
            </a:r>
            <a:r>
              <a:rPr lang="en-US" sz="1600" dirty="0">
                <a:solidFill>
                  <a:schemeClr val="accent4">
                    <a:lumMod val="10000"/>
                  </a:schemeClr>
                </a:solidFill>
                <a:latin typeface="Arial" panose="020B0604020202020204" pitchFamily="34" charset="0"/>
                <a:cs typeface="Arial" panose="020B0604020202020204" pitchFamily="34" charset="0"/>
              </a:rPr>
              <a:t>t</a:t>
            </a:r>
            <a:r>
              <a:rPr lang="en-US" sz="1600" dirty="0" smtClean="0">
                <a:solidFill>
                  <a:schemeClr val="accent4">
                    <a:lumMod val="10000"/>
                  </a:schemeClr>
                </a:solidFill>
                <a:latin typeface="Arial" panose="020B0604020202020204" pitchFamily="34" charset="0"/>
                <a:cs typeface="Arial" panose="020B0604020202020204" pitchFamily="34" charset="0"/>
              </a:rPr>
              <a:t>he other four reports.</a:t>
            </a:r>
            <a:endParaRPr lang="en-US" sz="1600" dirty="0">
              <a:solidFill>
                <a:schemeClr val="accent4">
                  <a:lumMod val="10000"/>
                </a:schemeClr>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2691808" y="1225425"/>
            <a:ext cx="6180602" cy="556958"/>
          </a:xfrm>
        </p:spPr>
        <p:txBody>
          <a:bodyPr/>
          <a:lstStyle/>
          <a:p>
            <a:r>
              <a:rPr lang="en-US" dirty="0"/>
              <a:t>Administrative Review </a:t>
            </a:r>
            <a:r>
              <a:rPr lang="en-US" dirty="0" smtClean="0"/>
              <a:t>Committee</a:t>
            </a:r>
            <a:endParaRPr lang="en-US" dirty="0"/>
          </a:p>
        </p:txBody>
      </p:sp>
    </p:spTree>
    <p:extLst>
      <p:ext uri="{BB962C8B-B14F-4D97-AF65-F5344CB8AC3E}">
        <p14:creationId xmlns:p14="http://schemas.microsoft.com/office/powerpoint/2010/main" val="120097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189939" y="1477807"/>
            <a:ext cx="8764122" cy="3637835"/>
          </a:xfrm>
        </p:spPr>
        <p:txBody>
          <a:bodyPr/>
          <a:lstStyle/>
          <a:p>
            <a:pPr>
              <a:lnSpc>
                <a:spcPct val="90000"/>
              </a:lnSpc>
            </a:pPr>
            <a:r>
              <a:rPr lang="en-US" altLang="en-US" sz="2800" b="1" dirty="0" smtClean="0">
                <a:latin typeface="Times New Roman" panose="02020603050405020304" pitchFamily="18" charset="0"/>
                <a:cs typeface="Times New Roman" panose="02020603050405020304" pitchFamily="18" charset="0"/>
              </a:rPr>
              <a:t>Responses</a:t>
            </a:r>
          </a:p>
          <a:p>
            <a:pPr>
              <a:lnSpc>
                <a:spcPct val="90000"/>
              </a:lnSpc>
            </a:pPr>
            <a:endParaRPr lang="en-US" altLang="en-US" sz="2000" b="1" dirty="0">
              <a:latin typeface="Times New Roman" panose="02020603050405020304" pitchFamily="18" charset="0"/>
              <a:cs typeface="Times New Roman" panose="02020603050405020304" pitchFamily="18" charset="0"/>
            </a:endParaRPr>
          </a:p>
          <a:p>
            <a:pPr>
              <a:lnSpc>
                <a:spcPct val="90000"/>
              </a:lnSpc>
            </a:pPr>
            <a:endParaRPr lang="en-US" altLang="en-US" sz="2000" b="1" dirty="0" smtClean="0">
              <a:latin typeface="Times New Roman" panose="02020603050405020304" pitchFamily="18" charset="0"/>
              <a:cs typeface="Times New Roman" panose="02020603050405020304" pitchFamily="18" charset="0"/>
            </a:endParaRPr>
          </a:p>
          <a:p>
            <a:pPr>
              <a:lnSpc>
                <a:spcPct val="90000"/>
              </a:lnSpc>
            </a:pPr>
            <a:endParaRPr lang="en-US" altLang="en-US" sz="2000" b="1" dirty="0">
              <a:latin typeface="Times New Roman" panose="02020603050405020304" pitchFamily="18" charset="0"/>
              <a:cs typeface="Times New Roman" panose="02020603050405020304" pitchFamily="18" charset="0"/>
            </a:endParaRPr>
          </a:p>
          <a:p>
            <a:pPr>
              <a:lnSpc>
                <a:spcPct val="90000"/>
              </a:lnSpc>
            </a:pPr>
            <a:endParaRPr lang="en-US" altLang="en-US" sz="2000" b="1" dirty="0" smtClean="0">
              <a:latin typeface="Times New Roman" panose="02020603050405020304" pitchFamily="18" charset="0"/>
              <a:cs typeface="Times New Roman" panose="02020603050405020304" pitchFamily="18" charset="0"/>
            </a:endParaRPr>
          </a:p>
          <a:p>
            <a:pPr>
              <a:lnSpc>
                <a:spcPct val="90000"/>
              </a:lnSpc>
            </a:pPr>
            <a:endParaRPr lang="en-US" altLang="en-US" sz="2000" b="1" dirty="0">
              <a:latin typeface="Times New Roman" panose="02020603050405020304" pitchFamily="18" charset="0"/>
              <a:cs typeface="Times New Roman" panose="02020603050405020304" pitchFamily="18" charset="0"/>
            </a:endParaRPr>
          </a:p>
          <a:p>
            <a:pPr>
              <a:lnSpc>
                <a:spcPct val="90000"/>
              </a:lnSpc>
            </a:pPr>
            <a:endParaRPr lang="en-US" altLang="en-US" sz="2000" b="1" dirty="0" smtClean="0">
              <a:latin typeface="Times New Roman" panose="02020603050405020304" pitchFamily="18" charset="0"/>
              <a:cs typeface="Times New Roman" panose="02020603050405020304" pitchFamily="18" charset="0"/>
            </a:endParaRPr>
          </a:p>
          <a:p>
            <a:pPr marL="0" indent="0">
              <a:lnSpc>
                <a:spcPct val="90000"/>
              </a:lnSpc>
              <a:buNone/>
            </a:pPr>
            <a:endParaRPr lang="en-US" altLang="en-US" sz="2000" b="1" dirty="0" smtClean="0">
              <a:latin typeface="Times New Roman" panose="02020603050405020304" pitchFamily="18" charset="0"/>
              <a:cs typeface="Times New Roman" panose="02020603050405020304" pitchFamily="18" charset="0"/>
            </a:endParaRPr>
          </a:p>
          <a:p>
            <a:endParaRPr lang="en-US" sz="2000" dirty="0" smtClean="0">
              <a:solidFill>
                <a:schemeClr val="accent4">
                  <a:lumMod val="10000"/>
                </a:schemeClr>
              </a:solidFill>
              <a:latin typeface="Times New Roman" panose="02020603050405020304" pitchFamily="18" charset="0"/>
              <a:cs typeface="Times New Roman" panose="02020603050405020304" pitchFamily="18" charset="0"/>
            </a:endParaRPr>
          </a:p>
          <a:p>
            <a:pPr lvl="1"/>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sz="2000" dirty="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8" name="Text Placeholder 2"/>
          <p:cNvSpPr>
            <a:spLocks noGrp="1"/>
          </p:cNvSpPr>
          <p:nvPr>
            <p:ph type="body" sz="quarter" idx="13"/>
          </p:nvPr>
        </p:nvSpPr>
        <p:spPr>
          <a:xfrm>
            <a:off x="2691808" y="1225425"/>
            <a:ext cx="6180602" cy="556958"/>
          </a:xfrm>
        </p:spPr>
        <p:txBody>
          <a:bodyPr/>
          <a:lstStyle/>
          <a:p>
            <a:r>
              <a:rPr lang="en-US" dirty="0"/>
              <a:t>Administrative Review </a:t>
            </a:r>
            <a:r>
              <a:rPr lang="en-US" dirty="0" smtClean="0"/>
              <a:t>Committee</a:t>
            </a:r>
            <a:endParaRPr lang="en-US" dirty="0"/>
          </a:p>
        </p:txBody>
      </p:sp>
      <p:pic>
        <p:nvPicPr>
          <p:cNvPr id="2" name="Picture 1"/>
          <p:cNvPicPr>
            <a:picLocks noChangeAspect="1"/>
          </p:cNvPicPr>
          <p:nvPr/>
        </p:nvPicPr>
        <p:blipFill>
          <a:blip r:embed="rId3"/>
          <a:stretch>
            <a:fillRect/>
          </a:stretch>
        </p:blipFill>
        <p:spPr>
          <a:xfrm>
            <a:off x="40640" y="1861167"/>
            <a:ext cx="9144000" cy="4946033"/>
          </a:xfrm>
          <a:prstGeom prst="rect">
            <a:avLst/>
          </a:prstGeom>
        </p:spPr>
      </p:pic>
    </p:spTree>
    <p:extLst>
      <p:ext uri="{BB962C8B-B14F-4D97-AF65-F5344CB8AC3E}">
        <p14:creationId xmlns:p14="http://schemas.microsoft.com/office/powerpoint/2010/main" val="3751105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125"/>
            <a:ext cx="2480310" cy="1692771"/>
          </a:xfrm>
          <a:prstGeom prst="rect">
            <a:avLst/>
          </a:prstGeom>
          <a:solidFill>
            <a:schemeClr val="bg2"/>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D8D9DA">
                    <a:lumMod val="10000"/>
                  </a:srgbClr>
                </a:solidFill>
                <a:effectLst/>
                <a:uLnTx/>
                <a:uFillTx/>
                <a:latin typeface="Times New Roman" panose="02020603050405020304" pitchFamily="18" charset="0"/>
                <a:ea typeface="+mn-ea"/>
                <a:cs typeface="Times New Roman" panose="02020603050405020304" pitchFamily="18" charset="0"/>
              </a:rPr>
              <a:t>Administrative Review </a:t>
            </a:r>
            <a:endParaRPr kumimoji="0" lang="en-US" sz="2600" b="1" i="0" u="none" strike="noStrike" kern="1200" cap="none" spc="0" normalizeH="0" baseline="0" noProof="0" dirty="0" smtClean="0">
              <a:ln>
                <a:noFill/>
              </a:ln>
              <a:solidFill>
                <a:srgbClr val="D8D9DA">
                  <a:lumMod val="1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smtClean="0">
                <a:ln>
                  <a:noFill/>
                </a:ln>
                <a:solidFill>
                  <a:srgbClr val="D8D9DA">
                    <a:lumMod val="10000"/>
                  </a:srgbClr>
                </a:solidFill>
                <a:effectLst/>
                <a:uLnTx/>
                <a:uFillTx/>
                <a:latin typeface="Times New Roman" panose="02020603050405020304" pitchFamily="18" charset="0"/>
                <a:ea typeface="+mn-ea"/>
                <a:cs typeface="Times New Roman" panose="02020603050405020304" pitchFamily="18" charset="0"/>
              </a:rPr>
              <a:t>Schedule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D8D9DA">
                  <a:lumMod val="10000"/>
                </a:srgbClr>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335986" y="0"/>
            <a:ext cx="6178907" cy="6858000"/>
          </a:xfrm>
          <a:prstGeom prst="rect">
            <a:avLst/>
          </a:prstGeom>
        </p:spPr>
      </p:pic>
      <p:pic>
        <p:nvPicPr>
          <p:cNvPr id="8" name="Picture 7"/>
          <p:cNvPicPr>
            <a:picLocks noChangeAspect="1"/>
          </p:cNvPicPr>
          <p:nvPr/>
        </p:nvPicPr>
        <p:blipFill>
          <a:blip r:embed="rId3"/>
          <a:stretch>
            <a:fillRect/>
          </a:stretch>
        </p:blipFill>
        <p:spPr>
          <a:xfrm>
            <a:off x="-16689" y="3998555"/>
            <a:ext cx="2352675" cy="1914525"/>
          </a:xfrm>
          <a:prstGeom prst="rect">
            <a:avLst/>
          </a:prstGeom>
        </p:spPr>
      </p:pic>
      <p:sp>
        <p:nvSpPr>
          <p:cNvPr id="9" name="TextBox 8"/>
          <p:cNvSpPr txBox="1"/>
          <p:nvPr/>
        </p:nvSpPr>
        <p:spPr>
          <a:xfrm>
            <a:off x="0" y="5913080"/>
            <a:ext cx="14401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33006F"/>
                </a:solidFill>
                <a:effectLst/>
                <a:uLnTx/>
                <a:uFillTx/>
                <a:latin typeface="Calibri"/>
                <a:ea typeface="+mn-ea"/>
                <a:cs typeface="+mn-cs"/>
              </a:rPr>
              <a:t>*-Positions not to review</a:t>
            </a: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Tree>
    <p:extLst>
      <p:ext uri="{BB962C8B-B14F-4D97-AF65-F5344CB8AC3E}">
        <p14:creationId xmlns:p14="http://schemas.microsoft.com/office/powerpoint/2010/main" val="1493470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57898" y="2704420"/>
            <a:ext cx="8197114" cy="3958333"/>
          </a:xfrm>
        </p:spPr>
        <p:txBody>
          <a:bodyPr/>
          <a:lstStyle/>
          <a:p>
            <a:pPr marL="0" indent="0" defTabSz="685800">
              <a:buNone/>
            </a:pPr>
            <a:r>
              <a:rPr lang="en-US" sz="3200" dirty="0" smtClean="0">
                <a:latin typeface="Orgon Slab" panose="02000503000000020004" pitchFamily="50" charset="0"/>
              </a:rPr>
              <a:t>V. </a:t>
            </a:r>
            <a:r>
              <a:rPr lang="en-US" sz="3200" dirty="0">
                <a:latin typeface="Orgon Slab" panose="02000503000000020004" pitchFamily="50" charset="0"/>
              </a:rPr>
              <a:t>	</a:t>
            </a:r>
            <a:r>
              <a:rPr lang="en-US" sz="3200" dirty="0" smtClean="0">
                <a:latin typeface="Orgon Slab" panose="02000503000000020004" pitchFamily="50" charset="0"/>
              </a:rPr>
              <a:t>Reports </a:t>
            </a:r>
            <a:r>
              <a:rPr lang="en-US" sz="3200" dirty="0">
                <a:latin typeface="Orgon Slab" panose="02000503000000020004" pitchFamily="50" charset="0"/>
              </a:rPr>
              <a:t>of Standing Committees </a:t>
            </a:r>
            <a:r>
              <a:rPr lang="en-US" sz="3200" dirty="0" smtClean="0">
                <a:latin typeface="Orgon Slab" panose="02000503000000020004" pitchFamily="50" charset="0"/>
              </a:rPr>
              <a:t>with 	Time-Sensitive </a:t>
            </a:r>
            <a:r>
              <a:rPr lang="en-US" sz="3200" dirty="0">
                <a:latin typeface="Orgon Slab" panose="02000503000000020004" pitchFamily="50" charset="0"/>
              </a:rPr>
              <a:t>Motions</a:t>
            </a:r>
          </a:p>
          <a:p>
            <a:pPr marL="1371600" indent="-630238" defTabSz="685800">
              <a:buAutoNum type="alphaUcPeriod" startAt="3"/>
            </a:pPr>
            <a:r>
              <a:rPr lang="en-US" sz="3200" dirty="0" smtClean="0">
                <a:solidFill>
                  <a:srgbClr val="003B49"/>
                </a:solidFill>
                <a:latin typeface="Orgon Slab" panose="02000503000000020004" pitchFamily="50" charset="0"/>
              </a:rPr>
              <a:t>Committee for Effective Teaching</a:t>
            </a:r>
            <a:br>
              <a:rPr lang="en-US" sz="3200" dirty="0" smtClean="0">
                <a:solidFill>
                  <a:srgbClr val="003B49"/>
                </a:solidFill>
                <a:latin typeface="Orgon Slab" panose="02000503000000020004" pitchFamily="50" charset="0"/>
              </a:rPr>
            </a:br>
            <a:r>
              <a:rPr lang="en-US" sz="3200" dirty="0" smtClean="0">
                <a:solidFill>
                  <a:srgbClr val="003B49"/>
                </a:solidFill>
                <a:latin typeface="Orgon Slab" panose="02000503000000020004" pitchFamily="50" charset="0"/>
              </a:rPr>
              <a:t>D. Oerther	</a:t>
            </a: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a:pPr/>
              <a:t>33</a:t>
            </a:fld>
            <a:endParaRPr lang="en-US" sz="900" dirty="0"/>
          </a:p>
        </p:txBody>
      </p:sp>
    </p:spTree>
    <p:extLst>
      <p:ext uri="{BB962C8B-B14F-4D97-AF65-F5344CB8AC3E}">
        <p14:creationId xmlns:p14="http://schemas.microsoft.com/office/powerpoint/2010/main" val="4214181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Motion from the</a:t>
            </a:r>
            <a:br>
              <a:rPr lang="en-US" dirty="0" smtClean="0"/>
            </a:br>
            <a:r>
              <a:rPr lang="en-US" dirty="0" smtClean="0"/>
              <a:t>Committee on Effective Teaching</a:t>
            </a:r>
            <a:endParaRPr lang="en-US" dirty="0"/>
          </a:p>
        </p:txBody>
      </p:sp>
      <p:sp>
        <p:nvSpPr>
          <p:cNvPr id="3" name="Subtitle 2"/>
          <p:cNvSpPr>
            <a:spLocks noGrp="1"/>
          </p:cNvSpPr>
          <p:nvPr>
            <p:ph type="subTitle" idx="1"/>
          </p:nvPr>
        </p:nvSpPr>
        <p:spPr/>
        <p:txBody>
          <a:bodyPr/>
          <a:lstStyle/>
          <a:p>
            <a:r>
              <a:rPr lang="en-US" dirty="0" smtClean="0"/>
              <a:t>Dan Oerther, Chair, CET</a:t>
            </a:r>
          </a:p>
          <a:p>
            <a:r>
              <a:rPr lang="en-US" dirty="0" smtClean="0"/>
              <a:t>11 June 2020</a:t>
            </a:r>
          </a:p>
          <a:p>
            <a:r>
              <a:rPr lang="en-US" dirty="0" smtClean="0"/>
              <a:t>Faculty Senate</a:t>
            </a:r>
            <a:endParaRPr lang="en-US" dirty="0"/>
          </a:p>
        </p:txBody>
      </p:sp>
    </p:spTree>
    <p:extLst>
      <p:ext uri="{BB962C8B-B14F-4D97-AF65-F5344CB8AC3E}">
        <p14:creationId xmlns:p14="http://schemas.microsoft.com/office/powerpoint/2010/main" val="855410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and Purpose</a:t>
            </a:r>
            <a:endParaRPr lang="en-US" dirty="0"/>
          </a:p>
        </p:txBody>
      </p:sp>
      <p:sp>
        <p:nvSpPr>
          <p:cNvPr id="3" name="Content Placeholder 2"/>
          <p:cNvSpPr>
            <a:spLocks noGrp="1"/>
          </p:cNvSpPr>
          <p:nvPr>
            <p:ph idx="1"/>
          </p:nvPr>
        </p:nvSpPr>
        <p:spPr/>
        <p:txBody>
          <a:bodyPr/>
          <a:lstStyle/>
          <a:p>
            <a:r>
              <a:rPr lang="en-US" dirty="0" smtClean="0"/>
              <a:t>Curators requested each campus develop historical baseline of effective teaching, plan to improve, and evaluation of improvements.</a:t>
            </a:r>
          </a:p>
          <a:p>
            <a:r>
              <a:rPr lang="en-US" dirty="0" smtClean="0"/>
              <a:t>During 2019-2020, the CET developed a draft report.</a:t>
            </a:r>
          </a:p>
          <a:p>
            <a:r>
              <a:rPr lang="en-US" dirty="0" smtClean="0"/>
              <a:t>This motion is a “mid-point check-in”.</a:t>
            </a:r>
            <a:endParaRPr lang="en-US" dirty="0"/>
          </a:p>
        </p:txBody>
      </p:sp>
    </p:spTree>
    <p:extLst>
      <p:ext uri="{BB962C8B-B14F-4D97-AF65-F5344CB8AC3E}">
        <p14:creationId xmlns:p14="http://schemas.microsoft.com/office/powerpoint/2010/main" val="3251055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a:t>
            </a:r>
            <a:endParaRPr lang="en-US" dirty="0"/>
          </a:p>
        </p:txBody>
      </p:sp>
      <p:sp>
        <p:nvSpPr>
          <p:cNvPr id="3" name="Content Placeholder 2"/>
          <p:cNvSpPr>
            <a:spLocks noGrp="1"/>
          </p:cNvSpPr>
          <p:nvPr>
            <p:ph idx="1"/>
          </p:nvPr>
        </p:nvSpPr>
        <p:spPr/>
        <p:txBody>
          <a:bodyPr>
            <a:normAutofit fontScale="92500"/>
          </a:bodyPr>
          <a:lstStyle/>
          <a:p>
            <a:r>
              <a:rPr lang="en-US" dirty="0" smtClean="0"/>
              <a:t>The committee moves that Faculty Senate:</a:t>
            </a:r>
          </a:p>
          <a:p>
            <a:pPr lvl="1"/>
            <a:r>
              <a:rPr lang="en-US" dirty="0" smtClean="0"/>
              <a:t>Adopt the proposed definition of effective teaching;</a:t>
            </a:r>
          </a:p>
          <a:p>
            <a:pPr lvl="1"/>
            <a:r>
              <a:rPr lang="en-US" dirty="0" smtClean="0"/>
              <a:t>Acknowledge the historical baseline of effective teaching;</a:t>
            </a:r>
          </a:p>
          <a:p>
            <a:pPr lvl="1"/>
            <a:r>
              <a:rPr lang="en-US" dirty="0" smtClean="0"/>
              <a:t>Endorse the proposed roadmap for improving the measurement of effective teaching;</a:t>
            </a:r>
          </a:p>
          <a:p>
            <a:pPr lvl="1"/>
            <a:r>
              <a:rPr lang="en-US" dirty="0" smtClean="0"/>
              <a:t>Endorse the proposed roadmap for improving the triangulation of effective teaching; and</a:t>
            </a:r>
          </a:p>
          <a:p>
            <a:pPr lvl="1"/>
            <a:r>
              <a:rPr lang="en-US" dirty="0" smtClean="0"/>
              <a:t>Refer the recommendation on the scholarship of teaching and learning for further consideration.</a:t>
            </a:r>
            <a:endParaRPr lang="en-US" dirty="0"/>
          </a:p>
        </p:txBody>
      </p:sp>
    </p:spTree>
    <p:extLst>
      <p:ext uri="{BB962C8B-B14F-4D97-AF65-F5344CB8AC3E}">
        <p14:creationId xmlns:p14="http://schemas.microsoft.com/office/powerpoint/2010/main" val="3244642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Item 1. Definition of effective teaching</a:t>
            </a:r>
            <a:endParaRPr lang="en-US" dirty="0"/>
          </a:p>
        </p:txBody>
      </p:sp>
      <p:sp>
        <p:nvSpPr>
          <p:cNvPr id="3" name="Content Placeholder 2"/>
          <p:cNvSpPr>
            <a:spLocks noGrp="1"/>
          </p:cNvSpPr>
          <p:nvPr>
            <p:ph idx="1"/>
          </p:nvPr>
        </p:nvSpPr>
        <p:spPr/>
        <p:txBody>
          <a:bodyPr/>
          <a:lstStyle/>
          <a:p>
            <a:r>
              <a:rPr lang="en-US" dirty="0"/>
              <a:t>E</a:t>
            </a:r>
            <a:r>
              <a:rPr lang="en-US" dirty="0" smtClean="0"/>
              <a:t>ffective teaching at the Missouri University of Science and Technology is defined as locally optimized instruction – sensitive to students, leveraging faculty expertise, and supported by institutional resources – which achieves measured improvements in the knowledge, skills, and attitudes of students.</a:t>
            </a:r>
            <a:endParaRPr lang="en-US" dirty="0"/>
          </a:p>
        </p:txBody>
      </p:sp>
    </p:spTree>
    <p:extLst>
      <p:ext uri="{BB962C8B-B14F-4D97-AF65-F5344CB8AC3E}">
        <p14:creationId xmlns:p14="http://schemas.microsoft.com/office/powerpoint/2010/main" val="28162209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Item 2. Baseline of effective teaching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historical baseline of effective teaching at the Missouri University of Science and Technology is reported as a “CET score,” which is </a:t>
            </a:r>
            <a:r>
              <a:rPr lang="en-US" dirty="0"/>
              <a:t>the mean result of student response to the question, “Rate the overall teaching effectiveness of this instructor.” </a:t>
            </a:r>
          </a:p>
          <a:p>
            <a:r>
              <a:rPr lang="en-US" dirty="0" smtClean="0"/>
              <a:t>A Likert-scale is used with a range from 0 (Poor/Strongly Disagree) to 4 (Excellent/Strongly Agree). </a:t>
            </a:r>
          </a:p>
          <a:p>
            <a:r>
              <a:rPr lang="en-US" dirty="0" smtClean="0"/>
              <a:t>Historically, scores below 2.0 can be worthy of concern (per Strategic Plan), while scores above 3.5 can be worthy of recognition (per CAFÉ Awards Program).</a:t>
            </a:r>
            <a:endParaRPr lang="en-US" dirty="0"/>
          </a:p>
        </p:txBody>
      </p:sp>
    </p:spTree>
    <p:extLst>
      <p:ext uri="{BB962C8B-B14F-4D97-AF65-F5344CB8AC3E}">
        <p14:creationId xmlns:p14="http://schemas.microsoft.com/office/powerpoint/2010/main" val="3152959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Item 3. Improving the measurement of effective teaching</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The instrument is to be updated to assess four </a:t>
            </a:r>
            <a:r>
              <a:rPr lang="en-US" dirty="0"/>
              <a:t>attributes of effective teaching, including: </a:t>
            </a:r>
            <a:endParaRPr lang="en-US" dirty="0" smtClean="0"/>
          </a:p>
          <a:p>
            <a:pPr lvl="2"/>
            <a:r>
              <a:rPr lang="en-US" dirty="0" smtClean="0"/>
              <a:t>1</a:t>
            </a:r>
            <a:r>
              <a:rPr lang="en-US" dirty="0"/>
              <a:t>) </a:t>
            </a:r>
            <a:r>
              <a:rPr lang="en-US" dirty="0" smtClean="0"/>
              <a:t>content</a:t>
            </a:r>
            <a:r>
              <a:rPr lang="en-US" dirty="0"/>
              <a:t>; </a:t>
            </a:r>
            <a:endParaRPr lang="en-US" dirty="0" smtClean="0"/>
          </a:p>
          <a:p>
            <a:pPr lvl="2"/>
            <a:r>
              <a:rPr lang="en-US" dirty="0" smtClean="0"/>
              <a:t>2</a:t>
            </a:r>
            <a:r>
              <a:rPr lang="en-US" dirty="0"/>
              <a:t>) </a:t>
            </a:r>
            <a:r>
              <a:rPr lang="en-US" dirty="0" smtClean="0"/>
              <a:t>pedagogy</a:t>
            </a:r>
            <a:r>
              <a:rPr lang="en-US" dirty="0"/>
              <a:t>; </a:t>
            </a:r>
            <a:endParaRPr lang="en-US" dirty="0" smtClean="0"/>
          </a:p>
          <a:p>
            <a:pPr lvl="2"/>
            <a:r>
              <a:rPr lang="en-US" dirty="0" smtClean="0"/>
              <a:t>3</a:t>
            </a:r>
            <a:r>
              <a:rPr lang="en-US" dirty="0"/>
              <a:t>) </a:t>
            </a:r>
            <a:r>
              <a:rPr lang="en-US" dirty="0" smtClean="0"/>
              <a:t>clarity (i.e., </a:t>
            </a:r>
            <a:r>
              <a:rPr lang="en-US" dirty="0"/>
              <a:t>of assignments, schedule, due dates, and grading </a:t>
            </a:r>
            <a:r>
              <a:rPr lang="en-US" dirty="0" smtClean="0"/>
              <a:t>criteria); </a:t>
            </a:r>
            <a:r>
              <a:rPr lang="en-US" dirty="0"/>
              <a:t>and </a:t>
            </a:r>
            <a:endParaRPr lang="en-US" dirty="0" smtClean="0"/>
          </a:p>
          <a:p>
            <a:pPr lvl="2"/>
            <a:r>
              <a:rPr lang="en-US" dirty="0" smtClean="0"/>
              <a:t>4</a:t>
            </a:r>
            <a:r>
              <a:rPr lang="en-US" dirty="0"/>
              <a:t>) outcomes-based instruction</a:t>
            </a:r>
          </a:p>
          <a:p>
            <a:pPr lvl="0"/>
            <a:r>
              <a:rPr lang="en-US" dirty="0" smtClean="0"/>
              <a:t>Students should participate in updating the questions.</a:t>
            </a:r>
          </a:p>
          <a:p>
            <a:pPr lvl="0"/>
            <a:r>
              <a:rPr lang="en-US" dirty="0" smtClean="0"/>
              <a:t>The </a:t>
            </a:r>
            <a:r>
              <a:rPr lang="en-US" dirty="0"/>
              <a:t>new instrument </a:t>
            </a:r>
            <a:r>
              <a:rPr lang="en-US" dirty="0" smtClean="0"/>
              <a:t>should be deployed </a:t>
            </a:r>
            <a:r>
              <a:rPr lang="en-US" dirty="0"/>
              <a:t>twice – at mid-semester and at the end-of-</a:t>
            </a:r>
            <a:r>
              <a:rPr lang="en-US" dirty="0" smtClean="0"/>
              <a:t>semester.</a:t>
            </a:r>
            <a:endParaRPr lang="en-US" dirty="0"/>
          </a:p>
          <a:p>
            <a:pPr lvl="0"/>
            <a:r>
              <a:rPr lang="en-US" dirty="0" smtClean="0"/>
              <a:t>Instructors should leave the room during regularly scheduled class time to encourage students to complete the instrument.</a:t>
            </a:r>
          </a:p>
        </p:txBody>
      </p:sp>
    </p:spTree>
    <p:extLst>
      <p:ext uri="{BB962C8B-B14F-4D97-AF65-F5344CB8AC3E}">
        <p14:creationId xmlns:p14="http://schemas.microsoft.com/office/powerpoint/2010/main" val="1495331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23212" y="2613917"/>
            <a:ext cx="8557502" cy="4244083"/>
          </a:xfrm>
        </p:spPr>
        <p:txBody>
          <a:bodyPr/>
          <a:lstStyle/>
          <a:p>
            <a:pPr marL="0" indent="0" defTabSz="857250">
              <a:buNone/>
            </a:pPr>
            <a:r>
              <a:rPr lang="en-US" sz="3200" dirty="0" smtClean="0">
                <a:solidFill>
                  <a:srgbClr val="000000"/>
                </a:solidFill>
                <a:latin typeface="Orgon Slab" panose="02000503000000020004" pitchFamily="50" charset="0"/>
              </a:rPr>
              <a:t>III.	</a:t>
            </a:r>
            <a:r>
              <a:rPr lang="en-US" sz="3200" dirty="0" smtClean="0">
                <a:latin typeface="Orgon Slab" panose="02000503000000020004" pitchFamily="50" charset="0"/>
              </a:rPr>
              <a:t>Campus Reports</a:t>
            </a:r>
          </a:p>
          <a:p>
            <a:pPr marL="858838" lvl="1" indent="-858838" defTabSz="857250">
              <a:buNone/>
              <a:tabLst>
                <a:tab pos="1716088" algn="l"/>
              </a:tabLst>
            </a:pPr>
            <a:r>
              <a:rPr lang="en-US" sz="2800" dirty="0" smtClean="0">
                <a:solidFill>
                  <a:srgbClr val="003B49"/>
                </a:solidFill>
                <a:latin typeface="Orgon Slab" panose="02000503000000020004" pitchFamily="50" charset="0"/>
              </a:rPr>
              <a:t>	A</a:t>
            </a:r>
            <a:r>
              <a:rPr lang="en-US" sz="2800" dirty="0">
                <a:solidFill>
                  <a:srgbClr val="003B49"/>
                </a:solidFill>
                <a:latin typeface="Orgon Slab" panose="02000503000000020004" pitchFamily="50" charset="0"/>
              </a:rPr>
              <a:t>.	Staff </a:t>
            </a:r>
            <a:r>
              <a:rPr lang="en-US" sz="2800" dirty="0" smtClean="0">
                <a:solidFill>
                  <a:srgbClr val="003B49"/>
                </a:solidFill>
                <a:latin typeface="Orgon Slab" panose="02000503000000020004" pitchFamily="50" charset="0"/>
              </a:rPr>
              <a:t>Council, B. Spencer</a:t>
            </a:r>
          </a:p>
          <a:p>
            <a:pPr marL="400050" lvl="1" indent="0" defTabSz="857250">
              <a:buNone/>
            </a:pPr>
            <a:endParaRPr lang="en-US" sz="2800" dirty="0" smtClean="0">
              <a:solidFill>
                <a:srgbClr val="003B49"/>
              </a:solidFill>
              <a:latin typeface="Orgon Slab" panose="02000503000000020004" pitchFamily="50" charset="0"/>
            </a:endParaRP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
        <p:nvSpPr>
          <p:cNvPr id="3" name="Slide Number Placeholder 2"/>
          <p:cNvSpPr>
            <a:spLocks noGrp="1"/>
          </p:cNvSpPr>
          <p:nvPr>
            <p:ph type="sldNum" sz="quarter" idx="14"/>
          </p:nvPr>
        </p:nvSpPr>
        <p:spPr/>
        <p:txBody>
          <a:bodyPr/>
          <a:lstStyle/>
          <a:p>
            <a:fld id="{7E03178D-84EE-4CB8-A279-6A93DE17BCD8}" type="slidenum">
              <a:rPr lang="en-US" smtClean="0"/>
              <a:t>4</a:t>
            </a:fld>
            <a:endParaRPr lang="en-US"/>
          </a:p>
        </p:txBody>
      </p:sp>
    </p:spTree>
    <p:extLst>
      <p:ext uri="{BB962C8B-B14F-4D97-AF65-F5344CB8AC3E}">
        <p14:creationId xmlns:p14="http://schemas.microsoft.com/office/powerpoint/2010/main" val="37163884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Item 4. Improving the triangulation of effective teaching</a:t>
            </a:r>
            <a:endParaRPr lang="en-US" dirty="0"/>
          </a:p>
        </p:txBody>
      </p:sp>
      <p:sp>
        <p:nvSpPr>
          <p:cNvPr id="3" name="Content Placeholder 2"/>
          <p:cNvSpPr>
            <a:spLocks noGrp="1"/>
          </p:cNvSpPr>
          <p:nvPr>
            <p:ph idx="1"/>
          </p:nvPr>
        </p:nvSpPr>
        <p:spPr/>
        <p:txBody>
          <a:bodyPr>
            <a:normAutofit/>
          </a:bodyPr>
          <a:lstStyle/>
          <a:p>
            <a:pPr lvl="0"/>
            <a:r>
              <a:rPr lang="en-US" dirty="0" smtClean="0"/>
              <a:t>Departments are </a:t>
            </a:r>
            <a:r>
              <a:rPr lang="en-US" dirty="0"/>
              <a:t>encouraged to adopt one or more of the peer </a:t>
            </a:r>
            <a:r>
              <a:rPr lang="en-US" dirty="0" smtClean="0"/>
              <a:t>observation instruments </a:t>
            </a:r>
            <a:r>
              <a:rPr lang="en-US" dirty="0"/>
              <a:t>listed in the 2018 Intercampus Faculty Council report (or an equivalent). </a:t>
            </a:r>
            <a:endParaRPr lang="en-US" dirty="0" smtClean="0"/>
          </a:p>
          <a:p>
            <a:pPr lvl="0"/>
            <a:r>
              <a:rPr lang="en-US" dirty="0" smtClean="0"/>
              <a:t>The CET recommends faculty </a:t>
            </a:r>
            <a:r>
              <a:rPr lang="en-US" dirty="0"/>
              <a:t>teaching recognition programs at </a:t>
            </a:r>
            <a:r>
              <a:rPr lang="en-US" dirty="0" smtClean="0"/>
              <a:t>Missouri University of Science and Technology incorporate peer observation as part of evaluation criteria.</a:t>
            </a:r>
          </a:p>
        </p:txBody>
      </p:sp>
    </p:spTree>
    <p:extLst>
      <p:ext uri="{BB962C8B-B14F-4D97-AF65-F5344CB8AC3E}">
        <p14:creationId xmlns:p14="http://schemas.microsoft.com/office/powerpoint/2010/main" val="7910150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Item 5. Administrative recommendation</a:t>
            </a:r>
            <a:endParaRPr lang="en-US" dirty="0"/>
          </a:p>
        </p:txBody>
      </p:sp>
      <p:sp>
        <p:nvSpPr>
          <p:cNvPr id="3" name="Content Placeholder 2"/>
          <p:cNvSpPr>
            <a:spLocks noGrp="1"/>
          </p:cNvSpPr>
          <p:nvPr>
            <p:ph idx="1"/>
          </p:nvPr>
        </p:nvSpPr>
        <p:spPr/>
        <p:txBody>
          <a:bodyPr>
            <a:normAutofit/>
          </a:bodyPr>
          <a:lstStyle/>
          <a:p>
            <a:pPr lvl="0"/>
            <a:r>
              <a:rPr lang="en-US" dirty="0" smtClean="0"/>
              <a:t>The scholarship of teaching and learning (i.e., funding and publications) should be recognized as a valid type of “research” in the evaluation of faculty performance.</a:t>
            </a:r>
          </a:p>
        </p:txBody>
      </p:sp>
    </p:spTree>
    <p:extLst>
      <p:ext uri="{BB962C8B-B14F-4D97-AF65-F5344CB8AC3E}">
        <p14:creationId xmlns:p14="http://schemas.microsoft.com/office/powerpoint/2010/main" val="12223551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562906"/>
            <a:ext cx="8197114" cy="4186933"/>
          </a:xfrm>
        </p:spPr>
        <p:txBody>
          <a:bodyPr/>
          <a:lstStyle/>
          <a:p>
            <a:pPr marL="0" indent="0" defTabSz="914400">
              <a:buNone/>
              <a:tabLst>
                <a:tab pos="914400" algn="l"/>
                <a:tab pos="1371600" algn="l"/>
              </a:tabLst>
            </a:pPr>
            <a:r>
              <a:rPr lang="en-US" sz="3600" dirty="0" smtClean="0">
                <a:latin typeface="Orgon Slab" panose="02000503000000020004" pitchFamily="50" charset="0"/>
              </a:rPr>
              <a:t>VI.</a:t>
            </a:r>
            <a:r>
              <a:rPr lang="en-US" sz="3600" dirty="0">
                <a:latin typeface="Orgon Slab" panose="02000503000000020004" pitchFamily="50" charset="0"/>
              </a:rPr>
              <a:t>	</a:t>
            </a:r>
            <a:r>
              <a:rPr lang="en-US" sz="3600" dirty="0" smtClean="0">
                <a:latin typeface="Orgon Slab" panose="02000503000000020004" pitchFamily="50" charset="0"/>
              </a:rPr>
              <a:t>Administrative </a:t>
            </a:r>
            <a:r>
              <a:rPr lang="en-US" sz="3600" dirty="0">
                <a:latin typeface="Orgon Slab" panose="02000503000000020004" pitchFamily="50" charset="0"/>
              </a:rPr>
              <a:t>Reports</a:t>
            </a:r>
          </a:p>
          <a:p>
            <a:pPr marL="739775" indent="0" defTabSz="914400">
              <a:buNone/>
              <a:tabLst>
                <a:tab pos="914400" algn="l"/>
                <a:tab pos="1490663" algn="l"/>
              </a:tabLst>
            </a:pPr>
            <a:r>
              <a:rPr lang="en-US" sz="3600" dirty="0" smtClean="0">
                <a:solidFill>
                  <a:srgbClr val="003B49"/>
                </a:solidFill>
                <a:latin typeface="Orgon Slab" panose="02000503000000020004" pitchFamily="50" charset="0"/>
              </a:rPr>
              <a:t>	A.	Chancellor’s Report</a:t>
            </a:r>
          </a:p>
          <a:p>
            <a:pPr marL="739775" indent="0" defTabSz="914400">
              <a:buNone/>
              <a:tabLst>
                <a:tab pos="914400" algn="l"/>
                <a:tab pos="1490663" algn="l"/>
              </a:tabLst>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914400">
              <a:buNone/>
              <a:tabLst>
                <a:tab pos="914400" algn="l"/>
                <a:tab pos="1490663" algn="l"/>
              </a:tabLst>
            </a:pPr>
            <a:r>
              <a:rPr lang="en-US" sz="3600" dirty="0" smtClean="0">
                <a:solidFill>
                  <a:srgbClr val="003B49"/>
                </a:solidFill>
                <a:latin typeface="Orgon Slab" panose="02000503000000020004" pitchFamily="50" charset="0"/>
              </a:rPr>
              <a:t>		</a:t>
            </a:r>
          </a:p>
          <a:p>
            <a:pPr marL="0" indent="0" defTabSz="685800">
              <a:buNone/>
            </a:pPr>
            <a:r>
              <a:rPr lang="en-US" sz="3600" dirty="0" smtClean="0">
                <a:latin typeface="Orgon Slab" panose="02000503000000020004" pitchFamily="50" charset="0"/>
              </a:rPr>
              <a:t>		</a:t>
            </a: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pPr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mtClean="0"/>
              <a:t>42</a:t>
            </a:fld>
            <a:endParaRPr lang="en-US"/>
          </a:p>
        </p:txBody>
      </p:sp>
    </p:spTree>
    <p:extLst>
      <p:ext uri="{BB962C8B-B14F-4D97-AF65-F5344CB8AC3E}">
        <p14:creationId xmlns:p14="http://schemas.microsoft.com/office/powerpoint/2010/main" val="18980446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211242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698431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386405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11396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229016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693038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53122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200" dirty="0" smtClean="0">
                <a:latin typeface="Orgon Slab" panose="02000503000000020004" pitchFamily="50" charset="0"/>
              </a:rPr>
              <a:t>III.	Campus Reports</a:t>
            </a:r>
          </a:p>
          <a:p>
            <a:pPr marL="858838" lvl="1" indent="-858838" defTabSz="685800">
              <a:buNone/>
            </a:pPr>
            <a:r>
              <a:rPr lang="en-US" sz="2800" dirty="0" smtClean="0">
                <a:solidFill>
                  <a:srgbClr val="003B49"/>
                </a:solidFill>
                <a:latin typeface="Orgon Slab" panose="02000503000000020004" pitchFamily="50" charset="0"/>
              </a:rPr>
              <a:t>	B.</a:t>
            </a: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Student Council</a:t>
            </a: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K. Kessinger</a:t>
            </a:r>
          </a:p>
          <a:p>
            <a:pPr marL="858838" lvl="1" indent="-858838" defTabSz="685800">
              <a:buNone/>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-NO REPORT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mtClean="0"/>
              <a:t>5</a:t>
            </a:fld>
            <a:endParaRPr lang="en-US"/>
          </a:p>
        </p:txBody>
      </p:sp>
    </p:spTree>
    <p:extLst>
      <p:ext uri="{BB962C8B-B14F-4D97-AF65-F5344CB8AC3E}">
        <p14:creationId xmlns:p14="http://schemas.microsoft.com/office/powerpoint/2010/main" val="11491755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098492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8637836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562906"/>
            <a:ext cx="8197114" cy="4186933"/>
          </a:xfrm>
        </p:spPr>
        <p:txBody>
          <a:bodyPr/>
          <a:lstStyle/>
          <a:p>
            <a:pPr marL="0" indent="0" defTabSz="914400">
              <a:buNone/>
              <a:tabLst>
                <a:tab pos="914400" algn="l"/>
                <a:tab pos="1371600" algn="l"/>
              </a:tabLst>
            </a:pPr>
            <a:r>
              <a:rPr lang="en-US" sz="3600" dirty="0" smtClean="0">
                <a:latin typeface="Orgon Slab" panose="02000503000000020004" pitchFamily="50" charset="0"/>
              </a:rPr>
              <a:t>VI.</a:t>
            </a:r>
            <a:r>
              <a:rPr lang="en-US" sz="3600" dirty="0">
                <a:latin typeface="Orgon Slab" panose="02000503000000020004" pitchFamily="50" charset="0"/>
              </a:rPr>
              <a:t>	</a:t>
            </a:r>
            <a:r>
              <a:rPr lang="en-US" sz="3600" dirty="0" smtClean="0">
                <a:latin typeface="Orgon Slab" panose="02000503000000020004" pitchFamily="50" charset="0"/>
              </a:rPr>
              <a:t>Administrative </a:t>
            </a:r>
            <a:r>
              <a:rPr lang="en-US" sz="3600" dirty="0">
                <a:latin typeface="Orgon Slab" panose="02000503000000020004" pitchFamily="50" charset="0"/>
              </a:rPr>
              <a:t>Reports</a:t>
            </a:r>
          </a:p>
          <a:p>
            <a:pPr marL="739775" indent="0" defTabSz="914400">
              <a:buNone/>
              <a:tabLst>
                <a:tab pos="914400" algn="l"/>
                <a:tab pos="1490663" algn="l"/>
              </a:tabLst>
            </a:pPr>
            <a:r>
              <a:rPr lang="en-US" sz="3600" dirty="0" smtClean="0">
                <a:solidFill>
                  <a:srgbClr val="003B49"/>
                </a:solidFill>
                <a:latin typeface="Orgon Slab" panose="02000503000000020004" pitchFamily="50" charset="0"/>
              </a:rPr>
              <a:t>	B.	Provost’s Report</a:t>
            </a:r>
          </a:p>
          <a:p>
            <a:pPr marL="739775" indent="0" defTabSz="914400">
              <a:buNone/>
              <a:tabLst>
                <a:tab pos="914400" algn="l"/>
                <a:tab pos="1490663" algn="l"/>
              </a:tabLst>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r>
              <a:rPr lang="en-US" sz="360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dirty="0" smtClean="0">
                <a:latin typeface="Orgon Slab" panose="02000503000000020004" pitchFamily="50" charset="0"/>
              </a:rPr>
              <a:t>		</a:t>
            </a: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pPr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mtClean="0"/>
              <a:t>52</a:t>
            </a:fld>
            <a:endParaRPr lang="en-US"/>
          </a:p>
        </p:txBody>
      </p:sp>
    </p:spTree>
    <p:extLst>
      <p:ext uri="{BB962C8B-B14F-4D97-AF65-F5344CB8AC3E}">
        <p14:creationId xmlns:p14="http://schemas.microsoft.com/office/powerpoint/2010/main" val="3000716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70248" y="1257241"/>
            <a:ext cx="8184662" cy="3305706"/>
          </a:xfrm>
        </p:spPr>
        <p:txBody>
          <a:bodyPr>
            <a:normAutofit/>
          </a:bodyPr>
          <a:lstStyle/>
          <a:p>
            <a:r>
              <a:rPr lang="en-US" sz="3600" dirty="0" smtClean="0"/>
              <a:t>Steve Roberts</a:t>
            </a:r>
          </a:p>
          <a:p>
            <a:r>
              <a:rPr lang="en-US" dirty="0" smtClean="0"/>
              <a:t>Interim Provost and Executive Vice Chancellor of Academic Affairs</a:t>
            </a:r>
          </a:p>
          <a:p>
            <a:endParaRPr lang="en-US" dirty="0"/>
          </a:p>
          <a:p>
            <a:r>
              <a:rPr lang="en-US" dirty="0" smtClean="0"/>
              <a:t>Report to Faculty Senate</a:t>
            </a:r>
          </a:p>
          <a:p>
            <a:r>
              <a:rPr lang="en-US" dirty="0" smtClean="0"/>
              <a:t>June 11, 2020</a:t>
            </a:r>
            <a:endParaRPr lang="en-US" dirty="0"/>
          </a:p>
        </p:txBody>
      </p:sp>
    </p:spTree>
    <p:extLst>
      <p:ext uri="{BB962C8B-B14F-4D97-AF65-F5344CB8AC3E}">
        <p14:creationId xmlns:p14="http://schemas.microsoft.com/office/powerpoint/2010/main" val="26796456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6477" y="900412"/>
            <a:ext cx="8649038" cy="4428099"/>
          </a:xfrm>
        </p:spPr>
        <p:txBody>
          <a:bodyPr/>
          <a:lstStyle/>
          <a:p>
            <a:r>
              <a:rPr lang="en-US" sz="2200" dirty="0" smtClean="0"/>
              <a:t>No change to the start date of the fall semester calendar.</a:t>
            </a:r>
          </a:p>
          <a:p>
            <a:endParaRPr lang="en-US" sz="2200" dirty="0" smtClean="0"/>
          </a:p>
          <a:p>
            <a:r>
              <a:rPr lang="en-US" sz="2200" dirty="0" smtClean="0"/>
              <a:t>Learning Transition Team, Facilities Management, Colleges, Departments, CAFÉ, and Academic Support are working </a:t>
            </a:r>
            <a:r>
              <a:rPr lang="en-US" sz="2100" dirty="0" smtClean="0"/>
              <a:t>on course, instructor, and facility preparedness for instruction that will happen in-person or remotely (in part or full).</a:t>
            </a:r>
          </a:p>
          <a:p>
            <a:endParaRPr lang="en-US" sz="2100" dirty="0" smtClean="0"/>
          </a:p>
          <a:p>
            <a:r>
              <a:rPr lang="en-US" sz="2100" dirty="0" smtClean="0"/>
              <a:t>ALL COURSES AND INSTRUCTORS SHOULD BE PREPARED TO TRANSITION TO REMOTE INSTRUCTION AT ANYTIME, DEPENDING ON PREVAILING COVID-19 CONDITIONS.</a:t>
            </a:r>
            <a:endParaRPr lang="en-US" sz="2100" dirty="0"/>
          </a:p>
          <a:p>
            <a:endParaRPr lang="en-US" sz="2100" dirty="0" smtClean="0"/>
          </a:p>
        </p:txBody>
      </p:sp>
      <p:sp>
        <p:nvSpPr>
          <p:cNvPr id="3" name="Text Placeholder 2"/>
          <p:cNvSpPr>
            <a:spLocks noGrp="1"/>
          </p:cNvSpPr>
          <p:nvPr>
            <p:ph type="body" sz="quarter" idx="12"/>
          </p:nvPr>
        </p:nvSpPr>
        <p:spPr>
          <a:xfrm>
            <a:off x="659305" y="306094"/>
            <a:ext cx="8184662" cy="616625"/>
          </a:xfrm>
        </p:spPr>
        <p:txBody>
          <a:bodyPr>
            <a:normAutofit/>
          </a:bodyPr>
          <a:lstStyle/>
          <a:p>
            <a:r>
              <a:rPr lang="en-US" dirty="0" smtClean="0"/>
              <a:t>Status of </a:t>
            </a:r>
            <a:r>
              <a:rPr lang="en-US" dirty="0"/>
              <a:t>Fall </a:t>
            </a:r>
            <a:r>
              <a:rPr lang="en-US" dirty="0" smtClean="0"/>
              <a:t>Semester of 2020</a:t>
            </a:r>
          </a:p>
        </p:txBody>
      </p:sp>
    </p:spTree>
    <p:extLst>
      <p:ext uri="{BB962C8B-B14F-4D97-AF65-F5344CB8AC3E}">
        <p14:creationId xmlns:p14="http://schemas.microsoft.com/office/powerpoint/2010/main" val="12897079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6477" y="900412"/>
            <a:ext cx="8649038" cy="4428099"/>
          </a:xfrm>
        </p:spPr>
        <p:txBody>
          <a:bodyPr/>
          <a:lstStyle/>
          <a:p>
            <a:r>
              <a:rPr lang="en-US" sz="2100" dirty="0" smtClean="0"/>
              <a:t>All understand that there will be some faculty whose individual circumstances will prevent them from teaching in-person, and we are working with colleges and departments now to understand the scale of the issue, and the range of possible accommodations.</a:t>
            </a:r>
          </a:p>
          <a:p>
            <a:endParaRPr lang="en-US" sz="2100" dirty="0" smtClean="0"/>
          </a:p>
          <a:p>
            <a:r>
              <a:rPr lang="en-US" sz="2100" dirty="0" smtClean="0"/>
              <a:t>Campus guidelines for social distancing, protective coverings, physical barriers, hygiene, etc. are being developed per recommendation of the CDC and ACHA.</a:t>
            </a:r>
            <a:endParaRPr lang="en-US" sz="2100" dirty="0"/>
          </a:p>
          <a:p>
            <a:endParaRPr lang="en-US" sz="2100" dirty="0" smtClean="0"/>
          </a:p>
          <a:p>
            <a:r>
              <a:rPr lang="en-US" sz="2100" dirty="0" smtClean="0"/>
              <a:t>How we will run our enterprises for learning, discovery, and engagement will be mindful of all aspects of wellness: physical, emotional , intellectual, social, spiritual, environmental, and occupational.</a:t>
            </a:r>
          </a:p>
        </p:txBody>
      </p:sp>
      <p:sp>
        <p:nvSpPr>
          <p:cNvPr id="3" name="Text Placeholder 2"/>
          <p:cNvSpPr>
            <a:spLocks noGrp="1"/>
          </p:cNvSpPr>
          <p:nvPr>
            <p:ph type="body" sz="quarter" idx="12"/>
          </p:nvPr>
        </p:nvSpPr>
        <p:spPr>
          <a:xfrm>
            <a:off x="659305" y="306094"/>
            <a:ext cx="8184662" cy="616625"/>
          </a:xfrm>
        </p:spPr>
        <p:txBody>
          <a:bodyPr>
            <a:normAutofit/>
          </a:bodyPr>
          <a:lstStyle/>
          <a:p>
            <a:r>
              <a:rPr lang="en-US" dirty="0" smtClean="0"/>
              <a:t>Status of </a:t>
            </a:r>
            <a:r>
              <a:rPr lang="en-US" dirty="0"/>
              <a:t>Fall </a:t>
            </a:r>
            <a:r>
              <a:rPr lang="en-US" dirty="0" smtClean="0"/>
              <a:t>Semester of 2020, cont.</a:t>
            </a:r>
          </a:p>
        </p:txBody>
      </p:sp>
    </p:spTree>
    <p:extLst>
      <p:ext uri="{BB962C8B-B14F-4D97-AF65-F5344CB8AC3E}">
        <p14:creationId xmlns:p14="http://schemas.microsoft.com/office/powerpoint/2010/main" val="5535134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6477" y="812492"/>
            <a:ext cx="8649038" cy="4428099"/>
          </a:xfrm>
        </p:spPr>
        <p:txBody>
          <a:bodyPr/>
          <a:lstStyle/>
          <a:p>
            <a:r>
              <a:rPr lang="en-US" sz="2100" dirty="0"/>
              <a:t>A</a:t>
            </a:r>
            <a:r>
              <a:rPr lang="en-US" sz="2100" dirty="0" smtClean="0"/>
              <a:t> semester that begins in October 2020 and runs through January 2021. (and maybe every academic year)</a:t>
            </a:r>
            <a:endParaRPr lang="en-US" sz="1000" dirty="0" smtClean="0"/>
          </a:p>
          <a:p>
            <a:endParaRPr lang="en-US" sz="1000" dirty="0"/>
          </a:p>
          <a:p>
            <a:r>
              <a:rPr lang="en-US" sz="2100" dirty="0" smtClean="0"/>
              <a:t>So that new international graduate students can come if travel restrictions, health conditions, and visa processing allows. This would allow them to take classes for two semesters (this one and SP2021), and be eligible for OPT in summer 2021. Strong interest from our admitted students. Being considered for select Comp </a:t>
            </a:r>
            <a:r>
              <a:rPr lang="en-US" sz="2100" dirty="0" err="1" smtClean="0"/>
              <a:t>Sci</a:t>
            </a:r>
            <a:r>
              <a:rPr lang="en-US" sz="2100" dirty="0" smtClean="0"/>
              <a:t> and ECE courses.</a:t>
            </a:r>
            <a:endParaRPr lang="en-US" sz="1000" dirty="0" smtClean="0"/>
          </a:p>
          <a:p>
            <a:endParaRPr lang="en-US" sz="1000" dirty="0" smtClean="0"/>
          </a:p>
          <a:p>
            <a:r>
              <a:rPr lang="en-US" sz="2100" dirty="0" smtClean="0"/>
              <a:t>So that students, particularly freshmen, enrolled in fall classes can restart a fall semester class in which they falter. Being considered for certain introductory math classes, and perhaps other high DFW classes as appropriate. Allows them to stay on pace for degree.</a:t>
            </a:r>
            <a:endParaRPr lang="en-US" sz="1000" dirty="0" smtClean="0"/>
          </a:p>
          <a:p>
            <a:endParaRPr lang="en-US" sz="1000" dirty="0"/>
          </a:p>
          <a:p>
            <a:r>
              <a:rPr lang="en-US" sz="2100" dirty="0" smtClean="0"/>
              <a:t>A 4-wk winter/intersession for select courses.</a:t>
            </a:r>
          </a:p>
        </p:txBody>
      </p:sp>
      <p:sp>
        <p:nvSpPr>
          <p:cNvPr id="3" name="Text Placeholder 2"/>
          <p:cNvSpPr>
            <a:spLocks noGrp="1"/>
          </p:cNvSpPr>
          <p:nvPr>
            <p:ph type="body" sz="quarter" idx="12"/>
          </p:nvPr>
        </p:nvSpPr>
        <p:spPr>
          <a:xfrm>
            <a:off x="659305" y="306094"/>
            <a:ext cx="8184662" cy="616625"/>
          </a:xfrm>
        </p:spPr>
        <p:txBody>
          <a:bodyPr>
            <a:normAutofit/>
          </a:bodyPr>
          <a:lstStyle/>
          <a:p>
            <a:r>
              <a:rPr lang="en-US" dirty="0" smtClean="0"/>
              <a:t>Academic Calendar Possibility Thinking</a:t>
            </a:r>
          </a:p>
        </p:txBody>
      </p:sp>
    </p:spTree>
    <p:extLst>
      <p:ext uri="{BB962C8B-B14F-4D97-AF65-F5344CB8AC3E}">
        <p14:creationId xmlns:p14="http://schemas.microsoft.com/office/powerpoint/2010/main" val="40899153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6477" y="812492"/>
            <a:ext cx="8649038" cy="4428099"/>
          </a:xfrm>
        </p:spPr>
        <p:txBody>
          <a:bodyPr/>
          <a:lstStyle/>
          <a:p>
            <a:r>
              <a:rPr lang="en-US" sz="2100" dirty="0" smtClean="0"/>
              <a:t>Direct admission to a major is a competitive recruiting advantage.</a:t>
            </a:r>
            <a:endParaRPr lang="en-US" sz="1000" dirty="0" smtClean="0"/>
          </a:p>
          <a:p>
            <a:endParaRPr lang="en-US" sz="1000" dirty="0"/>
          </a:p>
          <a:p>
            <a:r>
              <a:rPr lang="en-US" sz="2100" dirty="0" smtClean="0"/>
              <a:t>Many departments have (or had) a direct admission option.</a:t>
            </a:r>
            <a:endParaRPr lang="en-US" sz="1000" dirty="0" smtClean="0"/>
          </a:p>
          <a:p>
            <a:endParaRPr lang="en-US" sz="1000" dirty="0" smtClean="0"/>
          </a:p>
          <a:p>
            <a:r>
              <a:rPr lang="en-US" sz="2100" dirty="0" smtClean="0"/>
              <a:t>I would ask that all departments who do not have a direct admission option to please consider developing one.</a:t>
            </a:r>
            <a:endParaRPr lang="en-US" sz="1000" dirty="0" smtClean="0"/>
          </a:p>
          <a:p>
            <a:endParaRPr lang="en-US" sz="1000" dirty="0"/>
          </a:p>
          <a:p>
            <a:r>
              <a:rPr lang="en-US" sz="2100" dirty="0" smtClean="0"/>
              <a:t>The direct admission criteria can be selective, with the direct admission to highly academically-qualified students.</a:t>
            </a:r>
            <a:endParaRPr lang="en-US" sz="1000" dirty="0" smtClean="0"/>
          </a:p>
          <a:p>
            <a:endParaRPr lang="en-US" sz="1000" dirty="0" smtClean="0"/>
          </a:p>
          <a:p>
            <a:r>
              <a:rPr lang="en-US" sz="2100" dirty="0" smtClean="0"/>
              <a:t>The experience for a direct admit versus a non-direct admit may not be that much different, but the cache of being directly admitted is a lure for recruiting students.</a:t>
            </a:r>
            <a:endParaRPr lang="en-US" sz="1000" dirty="0" smtClean="0"/>
          </a:p>
          <a:p>
            <a:endParaRPr lang="en-US" sz="1000" dirty="0"/>
          </a:p>
          <a:p>
            <a:r>
              <a:rPr lang="en-US" sz="2100" dirty="0" smtClean="0"/>
              <a:t>If a department chooses to advise 1</a:t>
            </a:r>
            <a:r>
              <a:rPr lang="en-US" sz="2100" baseline="30000" dirty="0" smtClean="0"/>
              <a:t>st</a:t>
            </a:r>
            <a:r>
              <a:rPr lang="en-US" sz="2100" dirty="0" smtClean="0"/>
              <a:t>-year direct admits, then resources can be made available to support this. </a:t>
            </a:r>
          </a:p>
        </p:txBody>
      </p:sp>
      <p:sp>
        <p:nvSpPr>
          <p:cNvPr id="3" name="Text Placeholder 2"/>
          <p:cNvSpPr>
            <a:spLocks noGrp="1"/>
          </p:cNvSpPr>
          <p:nvPr>
            <p:ph type="body" sz="quarter" idx="12"/>
          </p:nvPr>
        </p:nvSpPr>
        <p:spPr>
          <a:xfrm>
            <a:off x="659305" y="306094"/>
            <a:ext cx="8184662" cy="616625"/>
          </a:xfrm>
        </p:spPr>
        <p:txBody>
          <a:bodyPr>
            <a:normAutofit/>
          </a:bodyPr>
          <a:lstStyle/>
          <a:p>
            <a:r>
              <a:rPr lang="en-US" dirty="0" smtClean="0"/>
              <a:t>“Direct Admission” to major</a:t>
            </a:r>
          </a:p>
        </p:txBody>
      </p:sp>
    </p:spTree>
    <p:extLst>
      <p:ext uri="{BB962C8B-B14F-4D97-AF65-F5344CB8AC3E}">
        <p14:creationId xmlns:p14="http://schemas.microsoft.com/office/powerpoint/2010/main" val="16918415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70815" y="412932"/>
            <a:ext cx="8184662" cy="707363"/>
          </a:xfrm>
        </p:spPr>
        <p:txBody>
          <a:bodyPr>
            <a:normAutofit/>
          </a:bodyPr>
          <a:lstStyle/>
          <a:p>
            <a:pPr algn="ctr"/>
            <a:r>
              <a:rPr lang="en-US" dirty="0" smtClean="0"/>
              <a:t>Questions?</a:t>
            </a:r>
          </a:p>
        </p:txBody>
      </p:sp>
      <p:pic>
        <p:nvPicPr>
          <p:cNvPr id="4" name="Picture 3"/>
          <p:cNvPicPr>
            <a:picLocks noChangeAspect="1"/>
          </p:cNvPicPr>
          <p:nvPr/>
        </p:nvPicPr>
        <p:blipFill>
          <a:blip r:embed="rId2"/>
          <a:stretch>
            <a:fillRect/>
          </a:stretch>
        </p:blipFill>
        <p:spPr>
          <a:xfrm>
            <a:off x="1905000" y="895350"/>
            <a:ext cx="5334000" cy="5067300"/>
          </a:xfrm>
          <a:prstGeom prst="rect">
            <a:avLst/>
          </a:prstGeom>
        </p:spPr>
      </p:pic>
      <p:sp>
        <p:nvSpPr>
          <p:cNvPr id="5" name="Rectangle 4"/>
          <p:cNvSpPr/>
          <p:nvPr/>
        </p:nvSpPr>
        <p:spPr>
          <a:xfrm>
            <a:off x="1881846" y="5972935"/>
            <a:ext cx="290489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B49"/>
                </a:solidFill>
                <a:effectLst/>
                <a:uLnTx/>
                <a:uFillTx/>
                <a:latin typeface="Calibri"/>
                <a:ea typeface="+mn-ea"/>
                <a:cs typeface="+mn-cs"/>
              </a:rPr>
              <a:t>Copyright © </a:t>
            </a:r>
            <a:r>
              <a:rPr kumimoji="0" lang="en-US" sz="1800" b="0" i="0" u="none" strike="noStrike" kern="1200" cap="none" spc="0" normalizeH="0" baseline="0" noProof="0" dirty="0" smtClean="0">
                <a:ln>
                  <a:noFill/>
                </a:ln>
                <a:solidFill>
                  <a:srgbClr val="003B49"/>
                </a:solidFill>
                <a:effectLst/>
                <a:uLnTx/>
                <a:uFillTx/>
                <a:latin typeface="Calibri"/>
                <a:ea typeface="+mn-ea"/>
                <a:cs typeface="+mn-cs"/>
              </a:rPr>
              <a:t>2018 dan40165 </a:t>
            </a:r>
            <a:endParaRPr kumimoji="0" lang="en-US" sz="1800" b="0" i="0" u="none" strike="noStrike" kern="1200" cap="none" spc="0" normalizeH="0" baseline="0" noProof="0" dirty="0">
              <a:ln>
                <a:noFill/>
              </a:ln>
              <a:solidFill>
                <a:srgbClr val="003B49"/>
              </a:solidFill>
              <a:effectLst/>
              <a:uLnTx/>
              <a:uFillTx/>
              <a:latin typeface="Calibri"/>
              <a:ea typeface="+mn-ea"/>
              <a:cs typeface="+mn-cs"/>
            </a:endParaRPr>
          </a:p>
        </p:txBody>
      </p:sp>
    </p:spTree>
    <p:extLst>
      <p:ext uri="{BB962C8B-B14F-4D97-AF65-F5344CB8AC3E}">
        <p14:creationId xmlns:p14="http://schemas.microsoft.com/office/powerpoint/2010/main" val="27145774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VII. Reports </a:t>
            </a:r>
            <a:r>
              <a:rPr lang="en-US" sz="3600" dirty="0">
                <a:latin typeface="Orgon Slab" panose="02000503000000020004" pitchFamily="50" charset="0"/>
              </a:rPr>
              <a:t>of Standing Committees</a:t>
            </a:r>
          </a:p>
          <a:p>
            <a:pPr marL="0" indent="0" defTabSz="685800">
              <a:buNone/>
            </a:pPr>
            <a:r>
              <a:rPr lang="en-US" sz="3600" dirty="0"/>
              <a:t>	</a:t>
            </a:r>
            <a:r>
              <a:rPr lang="en-US" sz="3600" dirty="0">
                <a:solidFill>
                  <a:srgbClr val="003B49"/>
                </a:solidFill>
                <a:latin typeface="Orgon Slab" panose="02000503000000020004" pitchFamily="50" charset="0"/>
              </a:rPr>
              <a:t>A</a:t>
            </a:r>
            <a:r>
              <a:rPr lang="en-US" sz="3600" dirty="0" smtClean="0">
                <a:solidFill>
                  <a:srgbClr val="003B49"/>
                </a:solidFill>
                <a:latin typeface="Orgon Slab" panose="02000503000000020004" pitchFamily="50" charset="0"/>
              </a:rPr>
              <a:t>.</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Academic Freedom and 				      Standards</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K. Kosbar</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smtClean="0"/>
              <a:t>59</a:t>
            </a:fld>
            <a:endParaRPr lang="en-US" sz="900" dirty="0"/>
          </a:p>
        </p:txBody>
      </p:sp>
    </p:spTree>
    <p:extLst>
      <p:ext uri="{BB962C8B-B14F-4D97-AF65-F5344CB8AC3E}">
        <p14:creationId xmlns:p14="http://schemas.microsoft.com/office/powerpoint/2010/main" val="751199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605087"/>
            <a:ext cx="8197114" cy="4463159"/>
          </a:xfrm>
        </p:spPr>
        <p:txBody>
          <a:bodyPr/>
          <a:lstStyle/>
          <a:p>
            <a:pPr marL="0" indent="0" defTabSz="857250">
              <a:buNone/>
            </a:pPr>
            <a:r>
              <a:rPr lang="en-US" sz="3600" dirty="0" smtClean="0">
                <a:latin typeface="Orgon Slab" panose="02000503000000020004" pitchFamily="50" charset="0"/>
              </a:rPr>
              <a:t>IV.	</a:t>
            </a:r>
            <a:r>
              <a:rPr lang="en-US" sz="3600" dirty="0">
                <a:latin typeface="Orgon Slab" panose="02000503000000020004" pitchFamily="50" charset="0"/>
              </a:rPr>
              <a:t>President’s </a:t>
            </a:r>
            <a:r>
              <a:rPr lang="en-US" sz="3600" dirty="0" smtClean="0">
                <a:latin typeface="Orgon Slab" panose="02000503000000020004" pitchFamily="50" charset="0"/>
              </a:rPr>
              <a:t>Report</a:t>
            </a:r>
          </a:p>
          <a:p>
            <a:pPr marL="0" indent="0" defTabSz="857250">
              <a:buNone/>
            </a:pPr>
            <a:r>
              <a:rPr lang="en-US" sz="3600" b="1" dirty="0" smtClean="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S. Corns</a:t>
            </a:r>
            <a:endParaRPr lang="en-US" sz="3600" dirty="0">
              <a:solidFill>
                <a:srgbClr val="003B49"/>
              </a:solidFill>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
        <p:nvSpPr>
          <p:cNvPr id="3" name="Slide Number Placeholder 2"/>
          <p:cNvSpPr>
            <a:spLocks noGrp="1"/>
          </p:cNvSpPr>
          <p:nvPr>
            <p:ph type="sldNum" sz="quarter" idx="14"/>
          </p:nvPr>
        </p:nvSpPr>
        <p:spPr/>
        <p:txBody>
          <a:bodyPr/>
          <a:lstStyle/>
          <a:p>
            <a:fld id="{7E03178D-84EE-4CB8-A279-6A93DE17BCD8}" type="slidenum">
              <a:rPr lang="en-US" smtClean="0"/>
              <a:t>6</a:t>
            </a:fld>
            <a:endParaRPr lang="en-US"/>
          </a:p>
        </p:txBody>
      </p:sp>
    </p:spTree>
    <p:extLst>
      <p:ext uri="{BB962C8B-B14F-4D97-AF65-F5344CB8AC3E}">
        <p14:creationId xmlns:p14="http://schemas.microsoft.com/office/powerpoint/2010/main" val="7866917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433533" y="1224431"/>
            <a:ext cx="8276934" cy="4409137"/>
          </a:xfrm>
        </p:spPr>
        <p:txBody>
          <a:bodyPr>
            <a:normAutofit fontScale="55000" lnSpcReduction="20000"/>
          </a:bodyPr>
          <a:lstStyle/>
          <a:p>
            <a:r>
              <a:rPr lang="en-US" sz="11400" dirty="0"/>
              <a:t>Grading and</a:t>
            </a:r>
          </a:p>
          <a:p>
            <a:r>
              <a:rPr lang="en-US" sz="11400" dirty="0"/>
              <a:t>On-Line Instruction</a:t>
            </a:r>
          </a:p>
          <a:p>
            <a:endParaRPr lang="en-US" sz="8600" dirty="0"/>
          </a:p>
          <a:p>
            <a:r>
              <a:rPr lang="en-US" sz="5100" dirty="0"/>
              <a:t>11 June 2020</a:t>
            </a:r>
          </a:p>
          <a:p>
            <a:r>
              <a:rPr lang="en-US" sz="5100" dirty="0"/>
              <a:t>K. Kosbar</a:t>
            </a:r>
          </a:p>
          <a:p>
            <a:r>
              <a:rPr lang="en-US" sz="5100" dirty="0"/>
              <a:t>Chair, Academic Freedom &amp; Standards Committee</a:t>
            </a:r>
          </a:p>
        </p:txBody>
      </p:sp>
    </p:spTree>
    <p:extLst>
      <p:ext uri="{BB962C8B-B14F-4D97-AF65-F5344CB8AC3E}">
        <p14:creationId xmlns:p14="http://schemas.microsoft.com/office/powerpoint/2010/main" val="2234928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9757" y="1038737"/>
            <a:ext cx="8184662" cy="5497690"/>
          </a:xfrm>
        </p:spPr>
        <p:txBody>
          <a:bodyPr/>
          <a:lstStyle/>
          <a:p>
            <a:pPr marL="0" indent="0">
              <a:buNone/>
            </a:pPr>
            <a:r>
              <a:rPr lang="en-US" dirty="0"/>
              <a:t>17% of SP20 grades were changed to S/U</a:t>
            </a:r>
          </a:p>
          <a:p>
            <a:pPr marL="0" indent="0">
              <a:buNone/>
            </a:pPr>
            <a:r>
              <a:rPr lang="en-US" dirty="0"/>
              <a:t>2,100 undergraduates changed a total of 4,200 grades to S/U</a:t>
            </a:r>
          </a:p>
          <a:p>
            <a:pPr marL="0" indent="0">
              <a:buNone/>
            </a:pPr>
            <a:r>
              <a:rPr lang="en-US" dirty="0"/>
              <a:t>60 graduate students changed a total of 70 grades to S/U</a:t>
            </a:r>
            <a:endParaRPr lang="en-US" sz="800" dirty="0"/>
          </a:p>
          <a:p>
            <a:pPr marL="0" indent="0">
              <a:buNone/>
            </a:pPr>
            <a:endParaRPr lang="en-US" sz="800" dirty="0"/>
          </a:p>
          <a:p>
            <a:r>
              <a:rPr lang="en-US" dirty="0"/>
              <a:t>10 A’s changed to S</a:t>
            </a:r>
          </a:p>
          <a:p>
            <a:r>
              <a:rPr lang="en-US" dirty="0"/>
              <a:t>1,600 B’s changed to S</a:t>
            </a:r>
          </a:p>
          <a:p>
            <a:r>
              <a:rPr lang="en-US" dirty="0"/>
              <a:t>2,000 C’s changed to S</a:t>
            </a:r>
          </a:p>
          <a:p>
            <a:r>
              <a:rPr lang="en-US" dirty="0"/>
              <a:t>350 D’s changed to U</a:t>
            </a:r>
          </a:p>
          <a:p>
            <a:r>
              <a:rPr lang="en-US" dirty="0"/>
              <a:t>300 F’s changed to U</a:t>
            </a:r>
            <a:endParaRPr lang="en-US" sz="800" dirty="0"/>
          </a:p>
          <a:p>
            <a:pPr marL="0" indent="0">
              <a:buNone/>
            </a:pPr>
            <a:endParaRPr lang="en-US" sz="800" dirty="0"/>
          </a:p>
          <a:p>
            <a:pPr marL="0" indent="0">
              <a:buNone/>
            </a:pPr>
            <a:r>
              <a:rPr lang="en-US" dirty="0"/>
              <a:t>Several students preserved their 4.0 GPA by changing B’s to S</a:t>
            </a:r>
          </a:p>
          <a:p>
            <a:pPr marL="0" indent="0">
              <a:buNone/>
            </a:pPr>
            <a:endParaRPr lang="en-US" sz="800" dirty="0"/>
          </a:p>
          <a:p>
            <a:pPr marL="0" indent="0">
              <a:buNone/>
            </a:pPr>
            <a:r>
              <a:rPr lang="en-US" dirty="0"/>
              <a:t>All data above are approximate.  Precise data, and additional statistics, are available upon request.</a:t>
            </a:r>
          </a:p>
          <a:p>
            <a:pPr marL="0" indent="0">
              <a:buNone/>
            </a:pPr>
            <a:endParaRPr lang="en-US" dirty="0"/>
          </a:p>
        </p:txBody>
      </p:sp>
      <p:sp>
        <p:nvSpPr>
          <p:cNvPr id="3" name="Text Placeholder 2"/>
          <p:cNvSpPr>
            <a:spLocks noGrp="1"/>
          </p:cNvSpPr>
          <p:nvPr>
            <p:ph type="body" sz="quarter" idx="12"/>
          </p:nvPr>
        </p:nvSpPr>
        <p:spPr>
          <a:xfrm>
            <a:off x="668040" y="321573"/>
            <a:ext cx="8184662" cy="572771"/>
          </a:xfrm>
        </p:spPr>
        <p:txBody>
          <a:bodyPr>
            <a:normAutofit/>
          </a:bodyPr>
          <a:lstStyle/>
          <a:p>
            <a:r>
              <a:rPr lang="en-US" u="sng" dirty="0"/>
              <a:t>Summary of S/U Grading in SP20</a:t>
            </a:r>
          </a:p>
        </p:txBody>
      </p:sp>
    </p:spTree>
    <p:extLst>
      <p:ext uri="{BB962C8B-B14F-4D97-AF65-F5344CB8AC3E}">
        <p14:creationId xmlns:p14="http://schemas.microsoft.com/office/powerpoint/2010/main" val="4460447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68040" y="321573"/>
            <a:ext cx="8184662" cy="572771"/>
          </a:xfrm>
        </p:spPr>
        <p:txBody>
          <a:bodyPr>
            <a:normAutofit/>
          </a:bodyPr>
          <a:lstStyle/>
          <a:p>
            <a:r>
              <a:rPr lang="en-US" u="sng" dirty="0"/>
              <a:t>Summary of S/U Grading in SP20</a:t>
            </a:r>
          </a:p>
        </p:txBody>
      </p:sp>
      <p:graphicFrame>
        <p:nvGraphicFramePr>
          <p:cNvPr id="11" name="Table 10">
            <a:extLst>
              <a:ext uri="{FF2B5EF4-FFF2-40B4-BE49-F238E27FC236}">
                <a16:creationId xmlns:a16="http://schemas.microsoft.com/office/drawing/2014/main" id="{48F84F57-417B-4381-91AD-E5D0C5A115F3}"/>
              </a:ext>
            </a:extLst>
          </p:cNvPr>
          <p:cNvGraphicFramePr>
            <a:graphicFrameLocks noGrp="1"/>
          </p:cNvGraphicFramePr>
          <p:nvPr>
            <p:extLst/>
          </p:nvPr>
        </p:nvGraphicFramePr>
        <p:xfrm>
          <a:off x="2800350" y="1003302"/>
          <a:ext cx="3543300" cy="5711912"/>
        </p:xfrm>
        <a:graphic>
          <a:graphicData uri="http://schemas.openxmlformats.org/drawingml/2006/table">
            <a:tbl>
              <a:tblPr>
                <a:tableStyleId>{5C22544A-7EE6-4342-B048-85BDC9FD1C3A}</a:tableStyleId>
              </a:tblPr>
              <a:tblGrid>
                <a:gridCol w="1110066">
                  <a:extLst>
                    <a:ext uri="{9D8B030D-6E8A-4147-A177-3AD203B41FA5}">
                      <a16:colId xmlns:a16="http://schemas.microsoft.com/office/drawing/2014/main" val="2186932790"/>
                    </a:ext>
                  </a:extLst>
                </a:gridCol>
                <a:gridCol w="519193">
                  <a:extLst>
                    <a:ext uri="{9D8B030D-6E8A-4147-A177-3AD203B41FA5}">
                      <a16:colId xmlns:a16="http://schemas.microsoft.com/office/drawing/2014/main" val="2345478540"/>
                    </a:ext>
                  </a:extLst>
                </a:gridCol>
                <a:gridCol w="371960">
                  <a:extLst>
                    <a:ext uri="{9D8B030D-6E8A-4147-A177-3AD203B41FA5}">
                      <a16:colId xmlns:a16="http://schemas.microsoft.com/office/drawing/2014/main" val="25736707"/>
                    </a:ext>
                  </a:extLst>
                </a:gridCol>
                <a:gridCol w="1022888">
                  <a:extLst>
                    <a:ext uri="{9D8B030D-6E8A-4147-A177-3AD203B41FA5}">
                      <a16:colId xmlns:a16="http://schemas.microsoft.com/office/drawing/2014/main" val="259362543"/>
                    </a:ext>
                  </a:extLst>
                </a:gridCol>
                <a:gridCol w="519193">
                  <a:extLst>
                    <a:ext uri="{9D8B030D-6E8A-4147-A177-3AD203B41FA5}">
                      <a16:colId xmlns:a16="http://schemas.microsoft.com/office/drawing/2014/main" val="4053061398"/>
                    </a:ext>
                  </a:extLst>
                </a:gridCol>
              </a:tblGrid>
              <a:tr h="189189">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Subject</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 S/U</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Subject</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 S/U</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1908487691"/>
                  </a:ext>
                </a:extLst>
              </a:tr>
              <a:tr h="189189">
                <a:tc>
                  <a:txBody>
                    <a:bodyPr/>
                    <a:lstStyle/>
                    <a:p>
                      <a:pPr algn="l" fontAlgn="b"/>
                      <a:r>
                        <a:rPr lang="en-US" sz="1600" b="0" u="none" strike="noStrike" cap="none" spc="0" dirty="0">
                          <a:ln w="0"/>
                          <a:solidFill>
                            <a:srgbClr val="000000"/>
                          </a:solidFill>
                          <a:effectLst>
                            <a:outerShdw blurRad="38100" dist="19050" dir="2700000" algn="tl" rotWithShape="0">
                              <a:schemeClr val="dk1">
                                <a:alpha val="40000"/>
                              </a:schemeClr>
                            </a:outerShdw>
                          </a:effectLst>
                        </a:rPr>
                        <a:t>PHYSICS</a:t>
                      </a:r>
                      <a:endParaRPr lang="en-US" sz="1600" b="0" i="0" u="none" strike="noStrike" cap="none" spc="0" dirty="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29</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MUSIC</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12</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2480468094"/>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FRENCH</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28</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FR ENG</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12</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1397323624"/>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MATH</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26</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ERP</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12</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3090935846"/>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CHEM ENG</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21</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MET ENG</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12</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3492323568"/>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STAT</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19</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HISTORY</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12</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2648731777"/>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ENGLISH</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19</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ARCH ENG</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11</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3217185634"/>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CIV ENG</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19</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NUC ENG</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11</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1306953998"/>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PET ENG</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18</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CER ENG</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11</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1047103296"/>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ELEC ENG</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18</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SPANISH</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10</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2760473668"/>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COMP SCI</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18</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FINANCE</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10</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1507004720"/>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MECH ENG</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18</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ENV ENG</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10</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1102924863"/>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GEOLOGY</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17</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ART</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10</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568681081"/>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ECON</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17</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PSYCH</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10</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1641344162"/>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COMP ENG</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17</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ENG MGT</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10</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2790306170"/>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AERO ENG</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17</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SYS ENG</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9</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114594113"/>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GEO ENG</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15</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BUS</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9</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2132345139"/>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PHILOS</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15</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SP&amp;M S</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9</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271964779"/>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POL SCI</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14</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IS&amp;T</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9</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2981881471"/>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BIO SCI</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14</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EDUC</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5</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3691843416"/>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CHEM</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14</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TCH COM</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5</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1783698743"/>
                  </a:ext>
                </a:extLst>
              </a:tr>
              <a:tr h="189189">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MIN ENG</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13</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EXP ENG</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a:ln w="0"/>
                          <a:solidFill>
                            <a:srgbClr val="000000"/>
                          </a:solidFill>
                          <a:effectLst>
                            <a:outerShdw blurRad="38100" dist="19050" dir="2700000" algn="tl" rotWithShape="0">
                              <a:schemeClr val="dk1">
                                <a:alpha val="40000"/>
                              </a:schemeClr>
                            </a:outerShdw>
                          </a:effectLst>
                        </a:rPr>
                        <a:t>3</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1316394420"/>
                  </a:ext>
                </a:extLst>
              </a:tr>
              <a:tr h="189189">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l" fontAlgn="b"/>
                      <a:r>
                        <a:rPr lang="en-US" sz="1600" b="0" u="none" strike="noStrike" cap="none" spc="0">
                          <a:ln w="0"/>
                          <a:solidFill>
                            <a:srgbClr val="000000"/>
                          </a:solidFill>
                          <a:effectLst>
                            <a:outerShdw blurRad="38100" dist="19050" dir="2700000" algn="tl" rotWithShape="0">
                              <a:schemeClr val="dk1">
                                <a:alpha val="40000"/>
                              </a:schemeClr>
                            </a:outerShdw>
                          </a:effectLst>
                        </a:rPr>
                        <a:t>MKT</a:t>
                      </a:r>
                      <a:endParaRPr lang="en-US" sz="1600" b="0" i="0" u="none" strike="noStrike" cap="none" spc="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tc>
                  <a:txBody>
                    <a:bodyPr/>
                    <a:lstStyle/>
                    <a:p>
                      <a:pPr algn="ctr" fontAlgn="b"/>
                      <a:r>
                        <a:rPr lang="en-US" sz="1600" b="0" u="none" strike="noStrike" cap="none" spc="0" dirty="0">
                          <a:ln w="0"/>
                          <a:solidFill>
                            <a:srgbClr val="000000"/>
                          </a:solidFill>
                          <a:effectLst>
                            <a:outerShdw blurRad="38100" dist="19050" dir="2700000" algn="tl" rotWithShape="0">
                              <a:schemeClr val="dk1">
                                <a:alpha val="40000"/>
                              </a:schemeClr>
                            </a:outerShdw>
                          </a:effectLst>
                        </a:rPr>
                        <a:t>2</a:t>
                      </a:r>
                      <a:endParaRPr lang="en-US" sz="1600" b="0" i="0" u="none" strike="noStrike" cap="none" spc="0" dirty="0">
                        <a:ln w="0"/>
                        <a:solidFill>
                          <a:srgbClr val="000000"/>
                        </a:solidFill>
                        <a:effectLst>
                          <a:outerShdw blurRad="38100" dist="19050" dir="2700000" algn="tl" rotWithShape="0">
                            <a:schemeClr val="dk1">
                              <a:alpha val="40000"/>
                            </a:schemeClr>
                          </a:outerShdw>
                        </a:effectLst>
                        <a:latin typeface="Calibri" panose="020F0502020204030204" pitchFamily="34" charset="0"/>
                      </a:endParaRPr>
                    </a:p>
                  </a:txBody>
                  <a:tcPr marL="4504" marR="4504" marT="4504" marB="0" anchor="b">
                    <a:lnL w="12700" cap="flat" cmpd="sng" algn="ctr">
                      <a:solidFill>
                        <a:srgbClr val="003B49"/>
                      </a:solidFill>
                      <a:prstDash val="solid"/>
                      <a:round/>
                      <a:headEnd type="none" w="med" len="med"/>
                      <a:tailEnd type="none" w="med" len="med"/>
                    </a:lnL>
                    <a:lnR w="12700" cap="flat" cmpd="sng" algn="ctr">
                      <a:solidFill>
                        <a:srgbClr val="003B49"/>
                      </a:solidFill>
                      <a:prstDash val="solid"/>
                      <a:round/>
                      <a:headEnd type="none" w="med" len="med"/>
                      <a:tailEnd type="none" w="med" len="med"/>
                    </a:lnR>
                    <a:lnT w="12700" cap="flat" cmpd="sng" algn="ctr">
                      <a:solidFill>
                        <a:srgbClr val="003B49"/>
                      </a:solidFill>
                      <a:prstDash val="solid"/>
                      <a:round/>
                      <a:headEnd type="none" w="med" len="med"/>
                      <a:tailEnd type="none" w="med" len="med"/>
                    </a:lnT>
                    <a:lnB w="12700" cap="flat" cmpd="sng" algn="ctr">
                      <a:solidFill>
                        <a:srgbClr val="003B49"/>
                      </a:solidFill>
                      <a:prstDash val="solid"/>
                      <a:round/>
                      <a:headEnd type="none" w="med" len="med"/>
                      <a:tailEnd type="none" w="med" len="med"/>
                    </a:lnB>
                    <a:noFill/>
                  </a:tcPr>
                </a:tc>
                <a:extLst>
                  <a:ext uri="{0D108BD9-81ED-4DB2-BD59-A6C34878D82A}">
                    <a16:rowId xmlns:a16="http://schemas.microsoft.com/office/drawing/2014/main" val="4119117319"/>
                  </a:ext>
                </a:extLst>
              </a:tr>
            </a:tbl>
          </a:graphicData>
        </a:graphic>
      </p:graphicFrame>
      <p:sp>
        <p:nvSpPr>
          <p:cNvPr id="13" name="TextBox 12">
            <a:extLst>
              <a:ext uri="{FF2B5EF4-FFF2-40B4-BE49-F238E27FC236}">
                <a16:creationId xmlns:a16="http://schemas.microsoft.com/office/drawing/2014/main" id="{295E0CDA-8681-4CD1-BE41-3D59DB3CB9C3}"/>
              </a:ext>
            </a:extLst>
          </p:cNvPr>
          <p:cNvSpPr txBox="1"/>
          <p:nvPr/>
        </p:nvSpPr>
        <p:spPr>
          <a:xfrm>
            <a:off x="6908800" y="5583927"/>
            <a:ext cx="1659493"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Subjects with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very few grades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omitted</a:t>
            </a:r>
          </a:p>
        </p:txBody>
      </p:sp>
    </p:spTree>
    <p:extLst>
      <p:ext uri="{BB962C8B-B14F-4D97-AF65-F5344CB8AC3E}">
        <p14:creationId xmlns:p14="http://schemas.microsoft.com/office/powerpoint/2010/main" val="7761169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9757" y="1038737"/>
            <a:ext cx="8184662" cy="5497690"/>
          </a:xfrm>
        </p:spPr>
        <p:txBody>
          <a:bodyPr/>
          <a:lstStyle/>
          <a:p>
            <a:pPr marL="0" indent="0">
              <a:buNone/>
            </a:pPr>
            <a:r>
              <a:rPr lang="en-US" dirty="0">
                <a:solidFill>
                  <a:srgbClr val="003B49"/>
                </a:solidFill>
              </a:rPr>
              <a:t>The Faculty Senate wishes to clarify some issues regarding the change in the grading basis for spring semester 2020, approved at the special Faculty Senate on 2 April 2020.</a:t>
            </a:r>
            <a:endParaRPr lang="en-US" sz="1050" dirty="0">
              <a:solidFill>
                <a:srgbClr val="003B49"/>
              </a:solidFill>
            </a:endParaRPr>
          </a:p>
          <a:p>
            <a:pPr marL="0" indent="0">
              <a:buNone/>
            </a:pPr>
            <a:endParaRPr lang="en-US" sz="1050" dirty="0">
              <a:solidFill>
                <a:srgbClr val="003B49"/>
              </a:solidFill>
            </a:endParaRPr>
          </a:p>
          <a:p>
            <a:pPr marL="0" indent="0">
              <a:buNone/>
            </a:pPr>
            <a:r>
              <a:rPr lang="en-US" dirty="0">
                <a:solidFill>
                  <a:srgbClr val="003B49"/>
                </a:solidFill>
              </a:rPr>
              <a:t>1.  On 2 April 2020, the Faculty Senate stated that a grade of "S" earned in spring semester 2020 will satisfy all prerequisite and graduation requirements which require a "C" or higher grade.  </a:t>
            </a:r>
          </a:p>
          <a:p>
            <a:pPr marL="0" indent="0">
              <a:buNone/>
            </a:pPr>
            <a:endParaRPr lang="en-US" sz="800" dirty="0">
              <a:solidFill>
                <a:srgbClr val="003B49"/>
              </a:solidFill>
            </a:endParaRPr>
          </a:p>
          <a:p>
            <a:pPr marL="0" indent="0">
              <a:buNone/>
            </a:pPr>
            <a:r>
              <a:rPr lang="en-US" dirty="0">
                <a:solidFill>
                  <a:srgbClr val="003B49"/>
                </a:solidFill>
              </a:rPr>
              <a:t>The Senate was silent on the issue of an "S" grade satisfying a "B" or higher grade requirement, which is part of some graduate student academic requirements. </a:t>
            </a:r>
          </a:p>
          <a:p>
            <a:pPr marL="0" indent="0">
              <a:buNone/>
            </a:pPr>
            <a:endParaRPr lang="en-US" sz="800" dirty="0">
              <a:solidFill>
                <a:srgbClr val="003B49"/>
              </a:solidFill>
            </a:endParaRPr>
          </a:p>
          <a:p>
            <a:pPr marL="0" indent="0">
              <a:buNone/>
            </a:pPr>
            <a:r>
              <a:rPr lang="en-US" sz="800" dirty="0">
                <a:solidFill>
                  <a:srgbClr val="003B49"/>
                </a:solidFill>
              </a:rPr>
              <a:t> </a:t>
            </a:r>
            <a:r>
              <a:rPr lang="en-US" dirty="0">
                <a:solidFill>
                  <a:srgbClr val="003B49"/>
                </a:solidFill>
              </a:rPr>
              <a:t>The Senate anticipates the Graduate Faculty may wish to address this, and issue guidance to graduate students, academic departments, and the registrar's office.</a:t>
            </a:r>
            <a:endParaRPr lang="en-US" sz="800" dirty="0">
              <a:solidFill>
                <a:srgbClr val="003B49"/>
              </a:solidFill>
            </a:endParaRPr>
          </a:p>
          <a:p>
            <a:pPr marL="0" indent="0">
              <a:buNone/>
            </a:pPr>
            <a:endParaRPr lang="en-US" sz="800" dirty="0">
              <a:solidFill>
                <a:srgbClr val="003B49"/>
              </a:solidFill>
            </a:endParaRPr>
          </a:p>
          <a:p>
            <a:pPr marL="0" indent="0" algn="ctr">
              <a:buNone/>
            </a:pPr>
            <a:r>
              <a:rPr lang="en-US" sz="1600" i="1" dirty="0"/>
              <a:t>(continued on next page)</a:t>
            </a:r>
          </a:p>
        </p:txBody>
      </p:sp>
      <p:sp>
        <p:nvSpPr>
          <p:cNvPr id="3" name="Text Placeholder 2"/>
          <p:cNvSpPr>
            <a:spLocks noGrp="1"/>
          </p:cNvSpPr>
          <p:nvPr>
            <p:ph type="body" sz="quarter" idx="12"/>
          </p:nvPr>
        </p:nvSpPr>
        <p:spPr>
          <a:xfrm>
            <a:off x="668040" y="321573"/>
            <a:ext cx="8184662" cy="572771"/>
          </a:xfrm>
        </p:spPr>
        <p:txBody>
          <a:bodyPr>
            <a:normAutofit/>
          </a:bodyPr>
          <a:lstStyle/>
          <a:p>
            <a:r>
              <a:rPr lang="en-US" u="sng" dirty="0"/>
              <a:t>Motion to Clarify SP20 S/U Grading</a:t>
            </a:r>
          </a:p>
        </p:txBody>
      </p:sp>
    </p:spTree>
    <p:extLst>
      <p:ext uri="{BB962C8B-B14F-4D97-AF65-F5344CB8AC3E}">
        <p14:creationId xmlns:p14="http://schemas.microsoft.com/office/powerpoint/2010/main" val="24500711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9757" y="1453132"/>
            <a:ext cx="8184662" cy="4780525"/>
          </a:xfrm>
        </p:spPr>
        <p:txBody>
          <a:bodyPr/>
          <a:lstStyle/>
          <a:p>
            <a:pPr marL="0" indent="0">
              <a:buNone/>
            </a:pPr>
            <a:r>
              <a:rPr lang="en-US" dirty="0">
                <a:solidFill>
                  <a:srgbClr val="003B49"/>
                </a:solidFill>
              </a:rPr>
              <a:t>2.  If a student takes a class off-campus in spring 2020 on a pass/fail scale, and earns a passing grade, it shall transfer to S&amp;T as an "S" grade.  This grade will satisfy all the pre-requisite and graduation requirements which a spring semester 2020 S&amp;T "S" grade satisfies.</a:t>
            </a:r>
          </a:p>
          <a:p>
            <a:pPr marL="0" indent="0">
              <a:buNone/>
            </a:pPr>
            <a:endParaRPr lang="en-US" dirty="0">
              <a:solidFill>
                <a:srgbClr val="003B49"/>
              </a:solidFill>
            </a:endParaRPr>
          </a:p>
          <a:p>
            <a:pPr marL="0" indent="0">
              <a:buNone/>
            </a:pPr>
            <a:r>
              <a:rPr lang="en-US" dirty="0">
                <a:solidFill>
                  <a:srgbClr val="003B49"/>
                </a:solidFill>
              </a:rPr>
              <a:t>3.  If a student takes a class off campus in spring 2020, on an A/B/C/D/F basis, then the grade assigned in that class will be transferred to S&amp;T as it does in every other semester.  The student will not be given an opportunity to convert it to the S/U grading scale at S&amp;T.</a:t>
            </a:r>
          </a:p>
          <a:p>
            <a:pPr marL="0" indent="0" algn="ctr">
              <a:buNone/>
            </a:pPr>
            <a:r>
              <a:rPr lang="en-US" sz="1600" i="1" dirty="0"/>
              <a:t>(end of motion)</a:t>
            </a:r>
          </a:p>
        </p:txBody>
      </p:sp>
      <p:sp>
        <p:nvSpPr>
          <p:cNvPr id="3" name="Text Placeholder 2"/>
          <p:cNvSpPr>
            <a:spLocks noGrp="1"/>
          </p:cNvSpPr>
          <p:nvPr>
            <p:ph type="body" sz="quarter" idx="12"/>
          </p:nvPr>
        </p:nvSpPr>
        <p:spPr>
          <a:xfrm>
            <a:off x="668040" y="607959"/>
            <a:ext cx="8184662" cy="572771"/>
          </a:xfrm>
        </p:spPr>
        <p:txBody>
          <a:bodyPr>
            <a:normAutofit/>
          </a:bodyPr>
          <a:lstStyle/>
          <a:p>
            <a:r>
              <a:rPr lang="en-US" u="sng" dirty="0"/>
              <a:t>Motion to Clarify SP20 S/U Grading</a:t>
            </a:r>
          </a:p>
        </p:txBody>
      </p:sp>
    </p:spTree>
    <p:extLst>
      <p:ext uri="{BB962C8B-B14F-4D97-AF65-F5344CB8AC3E}">
        <p14:creationId xmlns:p14="http://schemas.microsoft.com/office/powerpoint/2010/main" val="12471669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9757" y="1038737"/>
            <a:ext cx="8184662" cy="5497690"/>
          </a:xfrm>
        </p:spPr>
        <p:txBody>
          <a:bodyPr/>
          <a:lstStyle/>
          <a:p>
            <a:pPr marL="0" indent="0">
              <a:buNone/>
            </a:pPr>
            <a:r>
              <a:rPr lang="en-US" dirty="0"/>
              <a:t>Questions have been raised about if/when S/U grading will be available again</a:t>
            </a:r>
          </a:p>
          <a:p>
            <a:r>
              <a:rPr lang="en-US" dirty="0"/>
              <a:t>Never?</a:t>
            </a:r>
          </a:p>
          <a:p>
            <a:r>
              <a:rPr lang="en-US" dirty="0"/>
              <a:t>If all courses go on-line?</a:t>
            </a:r>
          </a:p>
          <a:p>
            <a:r>
              <a:rPr lang="en-US" dirty="0"/>
              <a:t>If one course goes on-line?</a:t>
            </a:r>
          </a:p>
          <a:p>
            <a:r>
              <a:rPr lang="en-US" dirty="0"/>
              <a:t>If a student is placed in quarantine?</a:t>
            </a:r>
            <a:endParaRPr lang="en-US" sz="800" dirty="0"/>
          </a:p>
          <a:p>
            <a:pPr marL="0" indent="0">
              <a:buNone/>
            </a:pPr>
            <a:endParaRPr lang="en-US" sz="800" dirty="0"/>
          </a:p>
          <a:p>
            <a:pPr marL="0" indent="0">
              <a:buNone/>
            </a:pPr>
            <a:r>
              <a:rPr lang="en-US" dirty="0"/>
              <a:t>AF&amp;S committee recommends the top choice, with the motion:</a:t>
            </a:r>
            <a:endParaRPr lang="en-US" sz="800" dirty="0"/>
          </a:p>
          <a:p>
            <a:pPr marL="0" indent="0">
              <a:buNone/>
            </a:pPr>
            <a:endParaRPr lang="en-US" sz="800" dirty="0"/>
          </a:p>
          <a:p>
            <a:pPr marL="0" indent="0">
              <a:buNone/>
            </a:pPr>
            <a:r>
              <a:rPr lang="en-US" dirty="0">
                <a:solidFill>
                  <a:srgbClr val="003B49"/>
                </a:solidFill>
              </a:rPr>
              <a:t>At this time the Faculty Senate anticipates using conventional grading scales for summer semester 2020, fall semester 2020, and into the foreseeable future.  Instructors and students should be aware that a change to all on-line education, on short notice, is possible - and plan accordingly.</a:t>
            </a:r>
          </a:p>
        </p:txBody>
      </p:sp>
      <p:sp>
        <p:nvSpPr>
          <p:cNvPr id="3" name="Text Placeholder 2"/>
          <p:cNvSpPr>
            <a:spLocks noGrp="1"/>
          </p:cNvSpPr>
          <p:nvPr>
            <p:ph type="body" sz="quarter" idx="12"/>
          </p:nvPr>
        </p:nvSpPr>
        <p:spPr>
          <a:xfrm>
            <a:off x="668040" y="321573"/>
            <a:ext cx="8184662" cy="572771"/>
          </a:xfrm>
        </p:spPr>
        <p:txBody>
          <a:bodyPr>
            <a:normAutofit/>
          </a:bodyPr>
          <a:lstStyle/>
          <a:p>
            <a:r>
              <a:rPr lang="en-US" u="sng" dirty="0"/>
              <a:t>Guidance on SS 20 Grading, and Beyond</a:t>
            </a:r>
          </a:p>
        </p:txBody>
      </p:sp>
    </p:spTree>
    <p:extLst>
      <p:ext uri="{BB962C8B-B14F-4D97-AF65-F5344CB8AC3E}">
        <p14:creationId xmlns:p14="http://schemas.microsoft.com/office/powerpoint/2010/main" val="7471157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9757" y="1038737"/>
            <a:ext cx="8184662" cy="5497690"/>
          </a:xfrm>
        </p:spPr>
        <p:txBody>
          <a:bodyPr/>
          <a:lstStyle/>
          <a:p>
            <a:pPr marL="0" indent="0">
              <a:buNone/>
            </a:pPr>
            <a:r>
              <a:rPr lang="en-US" dirty="0"/>
              <a:t>There have been misunderstandings between instructors and students regarding what equipment, services and environments an on-line student may be required to provide.</a:t>
            </a:r>
          </a:p>
          <a:p>
            <a:pPr marL="0" indent="0">
              <a:buNone/>
            </a:pPr>
            <a:endParaRPr lang="en-US" dirty="0"/>
          </a:p>
          <a:p>
            <a:r>
              <a:rPr lang="en-US" dirty="0"/>
              <a:t>Reliable internet access during class meetings</a:t>
            </a:r>
          </a:p>
          <a:p>
            <a:r>
              <a:rPr lang="en-US" dirty="0"/>
              <a:t>Ability to text message / chat during class meetings</a:t>
            </a:r>
          </a:p>
          <a:p>
            <a:r>
              <a:rPr lang="en-US" dirty="0"/>
              <a:t>Webcam / microphone / camera / scanner</a:t>
            </a:r>
          </a:p>
          <a:p>
            <a:r>
              <a:rPr lang="en-US" dirty="0"/>
              <a:t>Desktop / laptop computer</a:t>
            </a:r>
          </a:p>
          <a:p>
            <a:r>
              <a:rPr lang="en-US" dirty="0"/>
              <a:t>Software specific to the course</a:t>
            </a:r>
          </a:p>
          <a:p>
            <a:r>
              <a:rPr lang="en-US" dirty="0"/>
              <a:t>Software license or services specific to the course</a:t>
            </a:r>
          </a:p>
          <a:p>
            <a:r>
              <a:rPr lang="en-US" dirty="0"/>
              <a:t>Low distraction / noise environment</a:t>
            </a:r>
          </a:p>
          <a:p>
            <a:r>
              <a:rPr lang="en-US" dirty="0"/>
              <a:t>Conventional desktop or work area</a:t>
            </a:r>
          </a:p>
        </p:txBody>
      </p:sp>
      <p:sp>
        <p:nvSpPr>
          <p:cNvPr id="3" name="Text Placeholder 2"/>
          <p:cNvSpPr>
            <a:spLocks noGrp="1"/>
          </p:cNvSpPr>
          <p:nvPr>
            <p:ph type="body" sz="quarter" idx="12"/>
          </p:nvPr>
        </p:nvSpPr>
        <p:spPr>
          <a:xfrm>
            <a:off x="668040" y="321573"/>
            <a:ext cx="8184662" cy="572771"/>
          </a:xfrm>
        </p:spPr>
        <p:txBody>
          <a:bodyPr>
            <a:normAutofit fontScale="92500"/>
          </a:bodyPr>
          <a:lstStyle/>
          <a:p>
            <a:r>
              <a:rPr lang="en-US" u="sng" dirty="0"/>
              <a:t>Guidance on Equipment, Services, Environment</a:t>
            </a:r>
          </a:p>
        </p:txBody>
      </p:sp>
    </p:spTree>
    <p:extLst>
      <p:ext uri="{BB962C8B-B14F-4D97-AF65-F5344CB8AC3E}">
        <p14:creationId xmlns:p14="http://schemas.microsoft.com/office/powerpoint/2010/main" val="9353233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9757" y="1038737"/>
            <a:ext cx="8184662" cy="5497690"/>
          </a:xfrm>
        </p:spPr>
        <p:txBody>
          <a:bodyPr/>
          <a:lstStyle/>
          <a:p>
            <a:pPr marL="0" indent="0">
              <a:buNone/>
            </a:pPr>
            <a:r>
              <a:rPr lang="en-US" dirty="0"/>
              <a:t>Some instructor concerns</a:t>
            </a:r>
          </a:p>
          <a:p>
            <a:r>
              <a:rPr lang="en-US" dirty="0"/>
              <a:t>Participation during lectures may be integral part of course</a:t>
            </a:r>
          </a:p>
          <a:p>
            <a:r>
              <a:rPr lang="en-US" dirty="0"/>
              <a:t>Monitoring when a student has stopped participating in a course is required for students receiving U or F grades</a:t>
            </a:r>
          </a:p>
          <a:p>
            <a:r>
              <a:rPr lang="en-US" dirty="0"/>
              <a:t>Student presentations may be integral part of course</a:t>
            </a:r>
          </a:p>
          <a:p>
            <a:r>
              <a:rPr lang="en-US" dirty="0"/>
              <a:t>May need to verify examinations are an individual effort</a:t>
            </a:r>
          </a:p>
          <a:p>
            <a:r>
              <a:rPr lang="en-US" dirty="0"/>
              <a:t>May format distance material using a specific software service which augment Canvas</a:t>
            </a:r>
          </a:p>
        </p:txBody>
      </p:sp>
      <p:sp>
        <p:nvSpPr>
          <p:cNvPr id="3" name="Text Placeholder 2"/>
          <p:cNvSpPr>
            <a:spLocks noGrp="1"/>
          </p:cNvSpPr>
          <p:nvPr>
            <p:ph type="body" sz="quarter" idx="12"/>
          </p:nvPr>
        </p:nvSpPr>
        <p:spPr>
          <a:xfrm>
            <a:off x="668040" y="321573"/>
            <a:ext cx="8184662" cy="572771"/>
          </a:xfrm>
        </p:spPr>
        <p:txBody>
          <a:bodyPr>
            <a:normAutofit fontScale="92500"/>
          </a:bodyPr>
          <a:lstStyle/>
          <a:p>
            <a:r>
              <a:rPr lang="en-US" u="sng" dirty="0"/>
              <a:t>Guidance on Equipment, Services, Environment</a:t>
            </a:r>
          </a:p>
        </p:txBody>
      </p:sp>
    </p:spTree>
    <p:extLst>
      <p:ext uri="{BB962C8B-B14F-4D97-AF65-F5344CB8AC3E}">
        <p14:creationId xmlns:p14="http://schemas.microsoft.com/office/powerpoint/2010/main" val="16230786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9757" y="1038737"/>
            <a:ext cx="8184662" cy="5497690"/>
          </a:xfrm>
        </p:spPr>
        <p:txBody>
          <a:bodyPr/>
          <a:lstStyle/>
          <a:p>
            <a:pPr marL="0" indent="0">
              <a:buNone/>
            </a:pPr>
            <a:r>
              <a:rPr lang="en-US" dirty="0"/>
              <a:t>Some student concerns</a:t>
            </a:r>
          </a:p>
          <a:p>
            <a:r>
              <a:rPr lang="en-US" dirty="0"/>
              <a:t>Cost</a:t>
            </a:r>
          </a:p>
          <a:p>
            <a:r>
              <a:rPr lang="en-US" dirty="0"/>
              <a:t>Availability, especially if moving to on-line on short notice</a:t>
            </a:r>
          </a:p>
          <a:p>
            <a:r>
              <a:rPr lang="en-US" dirty="0"/>
              <a:t>Internet service may be unavailable, especially if quarantined at rural location</a:t>
            </a:r>
          </a:p>
          <a:p>
            <a:r>
              <a:rPr lang="en-US" dirty="0"/>
              <a:t>Difficulty of locating area where they are free to talk / work</a:t>
            </a:r>
          </a:p>
          <a:p>
            <a:r>
              <a:rPr lang="en-US" dirty="0"/>
              <a:t>IT security</a:t>
            </a:r>
          </a:p>
          <a:p>
            <a:r>
              <a:rPr lang="en-US" dirty="0"/>
              <a:t>FERPA security</a:t>
            </a:r>
          </a:p>
          <a:p>
            <a:r>
              <a:rPr lang="en-US" dirty="0"/>
              <a:t>Software/services may harvest biometric and other data</a:t>
            </a:r>
          </a:p>
        </p:txBody>
      </p:sp>
      <p:sp>
        <p:nvSpPr>
          <p:cNvPr id="3" name="Text Placeholder 2"/>
          <p:cNvSpPr>
            <a:spLocks noGrp="1"/>
          </p:cNvSpPr>
          <p:nvPr>
            <p:ph type="body" sz="quarter" idx="12"/>
          </p:nvPr>
        </p:nvSpPr>
        <p:spPr>
          <a:xfrm>
            <a:off x="668040" y="321573"/>
            <a:ext cx="8184662" cy="572771"/>
          </a:xfrm>
        </p:spPr>
        <p:txBody>
          <a:bodyPr>
            <a:normAutofit fontScale="92500"/>
          </a:bodyPr>
          <a:lstStyle/>
          <a:p>
            <a:r>
              <a:rPr lang="en-US" u="sng" dirty="0"/>
              <a:t>Guidance on Equipment, Services, Environment</a:t>
            </a:r>
          </a:p>
        </p:txBody>
      </p:sp>
    </p:spTree>
    <p:extLst>
      <p:ext uri="{BB962C8B-B14F-4D97-AF65-F5344CB8AC3E}">
        <p14:creationId xmlns:p14="http://schemas.microsoft.com/office/powerpoint/2010/main" val="1149258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9757" y="1038737"/>
            <a:ext cx="8184662" cy="5497690"/>
          </a:xfrm>
        </p:spPr>
        <p:txBody>
          <a:bodyPr/>
          <a:lstStyle/>
          <a:p>
            <a:pPr marL="0" indent="0">
              <a:buNone/>
            </a:pPr>
            <a:r>
              <a:rPr lang="en-US" dirty="0"/>
              <a:t>AF&amp;S committee evenly split on the following motion:</a:t>
            </a:r>
          </a:p>
          <a:p>
            <a:pPr marL="0" indent="0" algn="just">
              <a:buNone/>
            </a:pPr>
            <a:r>
              <a:rPr lang="en-US" sz="2000" dirty="0">
                <a:solidFill>
                  <a:srgbClr val="003B49"/>
                </a:solidFill>
              </a:rPr>
              <a:t>If students are unable, or prohibited, from attending a course, instructors will have an on-line version available which will provide students with a comparable learning experience.  To provide this experience, an instructor may require students have access to the following during normal class meeting times:</a:t>
            </a:r>
          </a:p>
          <a:p>
            <a:r>
              <a:rPr lang="en-US" sz="2000" dirty="0">
                <a:solidFill>
                  <a:srgbClr val="003B49"/>
                </a:solidFill>
              </a:rPr>
              <a:t>Laptop or desktop computer equipped with a webcam, microphone and speaker</a:t>
            </a:r>
          </a:p>
          <a:p>
            <a:r>
              <a:rPr lang="en-US" sz="2000" dirty="0">
                <a:solidFill>
                  <a:srgbClr val="003B49"/>
                </a:solidFill>
              </a:rPr>
              <a:t>A reliable internet connection which can support two-way video and audio communication</a:t>
            </a:r>
          </a:p>
          <a:p>
            <a:r>
              <a:rPr lang="en-US" sz="2000" dirty="0">
                <a:solidFill>
                  <a:srgbClr val="003B49"/>
                </a:solidFill>
              </a:rPr>
              <a:t>A location where students are able to use their webcam and microphone, speak freely, and have a desktop area where they can work</a:t>
            </a:r>
          </a:p>
          <a:p>
            <a:r>
              <a:rPr lang="en-US" sz="2000" dirty="0">
                <a:solidFill>
                  <a:srgbClr val="003B49"/>
                </a:solidFill>
              </a:rPr>
              <a:t>Additional course-specific hardware, software, and services</a:t>
            </a:r>
          </a:p>
          <a:p>
            <a:pPr marL="0" indent="0" algn="just">
              <a:buNone/>
            </a:pPr>
            <a:r>
              <a:rPr lang="en-US" sz="2000" dirty="0">
                <a:solidFill>
                  <a:srgbClr val="003B49"/>
                </a:solidFill>
              </a:rPr>
              <a:t>Instructors will define the software, hardware, services, space and connectivity requirements for the course in the syllabus distributed during the first week of the semester.</a:t>
            </a:r>
          </a:p>
        </p:txBody>
      </p:sp>
      <p:sp>
        <p:nvSpPr>
          <p:cNvPr id="3" name="Text Placeholder 2"/>
          <p:cNvSpPr>
            <a:spLocks noGrp="1"/>
          </p:cNvSpPr>
          <p:nvPr>
            <p:ph type="body" sz="quarter" idx="12"/>
          </p:nvPr>
        </p:nvSpPr>
        <p:spPr>
          <a:xfrm>
            <a:off x="668040" y="321573"/>
            <a:ext cx="8184662" cy="572771"/>
          </a:xfrm>
        </p:spPr>
        <p:txBody>
          <a:bodyPr>
            <a:normAutofit fontScale="92500"/>
          </a:bodyPr>
          <a:lstStyle/>
          <a:p>
            <a:r>
              <a:rPr lang="en-US" u="sng" dirty="0"/>
              <a:t>Guidance on Equipment, Services, Environment</a:t>
            </a:r>
          </a:p>
        </p:txBody>
      </p:sp>
    </p:spTree>
    <p:extLst>
      <p:ext uri="{BB962C8B-B14F-4D97-AF65-F5344CB8AC3E}">
        <p14:creationId xmlns:p14="http://schemas.microsoft.com/office/powerpoint/2010/main" val="428250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President’s Report</a:t>
            </a:r>
          </a:p>
          <a:p>
            <a:r>
              <a:rPr lang="en-US" sz="2400" dirty="0" smtClean="0"/>
              <a:t>Dr. Steven Corns, Faculty Senate President</a:t>
            </a:r>
            <a:endParaRPr lang="en-US" sz="2400" dirty="0"/>
          </a:p>
        </p:txBody>
      </p:sp>
    </p:spTree>
    <p:extLst>
      <p:ext uri="{BB962C8B-B14F-4D97-AF65-F5344CB8AC3E}">
        <p14:creationId xmlns:p14="http://schemas.microsoft.com/office/powerpoint/2010/main" val="12309808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57898" y="2704420"/>
            <a:ext cx="8197114" cy="3958333"/>
          </a:xfrm>
        </p:spPr>
        <p:txBody>
          <a:bodyPr/>
          <a:lstStyle/>
          <a:p>
            <a:pPr marL="0" indent="0" defTabSz="685800">
              <a:buNone/>
            </a:pPr>
            <a:r>
              <a:rPr lang="en-US" sz="3200" dirty="0" smtClean="0">
                <a:latin typeface="Orgon Slab" panose="02000503000000020004" pitchFamily="50" charset="0"/>
              </a:rPr>
              <a:t>VII. Reports </a:t>
            </a:r>
            <a:r>
              <a:rPr lang="en-US" sz="3200" dirty="0">
                <a:latin typeface="Orgon Slab" panose="02000503000000020004" pitchFamily="50" charset="0"/>
              </a:rPr>
              <a:t>of Standing Committees</a:t>
            </a:r>
          </a:p>
          <a:p>
            <a:pPr marL="0" indent="0" defTabSz="685800">
              <a:buNone/>
            </a:pPr>
            <a:r>
              <a:rPr lang="en-US" sz="3200" dirty="0"/>
              <a:t>	</a:t>
            </a:r>
            <a:r>
              <a:rPr lang="en-US" sz="3200" dirty="0" smtClean="0">
                <a:solidFill>
                  <a:srgbClr val="000000"/>
                </a:solidFill>
              </a:rPr>
              <a:t>B</a:t>
            </a:r>
            <a:r>
              <a:rPr lang="en-US" sz="3200" dirty="0" smtClean="0">
                <a:solidFill>
                  <a:srgbClr val="000000"/>
                </a:solidFill>
                <a:latin typeface="Orgon Slab" panose="02000503000000020004" pitchFamily="50" charset="0"/>
              </a:rPr>
              <a:t>.</a:t>
            </a:r>
            <a:r>
              <a:rPr lang="en-US" sz="3200" dirty="0" smtClean="0">
                <a:solidFill>
                  <a:srgbClr val="003B49"/>
                </a:solidFill>
                <a:latin typeface="Orgon Slab" panose="02000503000000020004" pitchFamily="50" charset="0"/>
              </a:rPr>
              <a:t>	Budgetary Affairs</a:t>
            </a:r>
          </a:p>
          <a:p>
            <a:pPr marL="0" indent="0" defTabSz="685800">
              <a:buNone/>
            </a:pPr>
            <a:r>
              <a:rPr lang="en-US" sz="3200" dirty="0">
                <a:solidFill>
                  <a:srgbClr val="003B49"/>
                </a:solidFill>
                <a:latin typeface="Orgon Slab" panose="02000503000000020004" pitchFamily="50" charset="0"/>
              </a:rPr>
              <a:t>	</a:t>
            </a:r>
            <a:r>
              <a:rPr lang="en-US" sz="3200" dirty="0" smtClean="0">
                <a:solidFill>
                  <a:srgbClr val="003B49"/>
                </a:solidFill>
                <a:latin typeface="Orgon Slab" panose="02000503000000020004" pitchFamily="50" charset="0"/>
              </a:rPr>
              <a:t>	M. </a:t>
            </a:r>
            <a:r>
              <a:rPr lang="en-US" sz="3200" dirty="0" smtClean="0">
                <a:solidFill>
                  <a:srgbClr val="003B49"/>
                </a:solidFill>
                <a:latin typeface="Orgon Slab" panose="02000503000000020004" pitchFamily="50" charset="0"/>
              </a:rPr>
              <a:t>Fitch</a:t>
            </a:r>
            <a:br>
              <a:rPr lang="en-US" sz="3200" dirty="0" smtClean="0">
                <a:solidFill>
                  <a:srgbClr val="003B49"/>
                </a:solidFill>
                <a:latin typeface="Orgon Slab" panose="02000503000000020004" pitchFamily="50" charset="0"/>
              </a:rPr>
            </a:br>
            <a:endParaRPr lang="en-US" sz="3200" dirty="0" smtClean="0">
              <a:solidFill>
                <a:srgbClr val="003B49"/>
              </a:solidFill>
              <a:latin typeface="Orgon Slab" panose="02000503000000020004" pitchFamily="50" charset="0"/>
            </a:endParaRPr>
          </a:p>
          <a:p>
            <a:pPr marL="0" indent="0" defTabSz="685800">
              <a:buNone/>
            </a:pPr>
            <a:r>
              <a:rPr lang="en-US" sz="3200" dirty="0"/>
              <a:t>	</a:t>
            </a:r>
            <a:r>
              <a:rPr lang="en-US" sz="3200" dirty="0" smtClean="0">
                <a:solidFill>
                  <a:srgbClr val="000000"/>
                </a:solidFill>
              </a:rPr>
              <a:t>-NO REPORT</a:t>
            </a:r>
            <a:endParaRPr lang="en-US" sz="3200" dirty="0">
              <a:solidFill>
                <a:srgbClr val="000000"/>
              </a:solidFill>
            </a:endParaRP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a:pPr/>
              <a:t>70</a:t>
            </a:fld>
            <a:endParaRPr lang="en-US" sz="900" dirty="0"/>
          </a:p>
        </p:txBody>
      </p:sp>
    </p:spTree>
    <p:extLst>
      <p:ext uri="{BB962C8B-B14F-4D97-AF65-F5344CB8AC3E}">
        <p14:creationId xmlns:p14="http://schemas.microsoft.com/office/powerpoint/2010/main" val="11891080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57898" y="2704420"/>
            <a:ext cx="8197114" cy="3958333"/>
          </a:xfrm>
        </p:spPr>
        <p:txBody>
          <a:bodyPr/>
          <a:lstStyle/>
          <a:p>
            <a:pPr marL="0" indent="0" defTabSz="685800">
              <a:buNone/>
            </a:pPr>
            <a:r>
              <a:rPr lang="en-US" sz="3200" dirty="0" smtClean="0">
                <a:latin typeface="Orgon Slab" panose="02000503000000020004" pitchFamily="50" charset="0"/>
              </a:rPr>
              <a:t>VIII. New Business</a:t>
            </a:r>
            <a:endParaRPr lang="en-US" sz="3200" dirty="0">
              <a:latin typeface="Orgon Slab" panose="02000503000000020004" pitchFamily="50" charset="0"/>
            </a:endParaRP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a:pPr/>
              <a:t>71</a:t>
            </a:fld>
            <a:endParaRPr lang="en-US" sz="900" dirty="0"/>
          </a:p>
        </p:txBody>
      </p:sp>
    </p:spTree>
    <p:extLst>
      <p:ext uri="{BB962C8B-B14F-4D97-AF65-F5344CB8AC3E}">
        <p14:creationId xmlns:p14="http://schemas.microsoft.com/office/powerpoint/2010/main" val="6704308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57898" y="2704420"/>
            <a:ext cx="8197114" cy="3958333"/>
          </a:xfrm>
        </p:spPr>
        <p:txBody>
          <a:bodyPr/>
          <a:lstStyle/>
          <a:p>
            <a:pPr marL="0" indent="0" defTabSz="685800">
              <a:buNone/>
            </a:pPr>
            <a:r>
              <a:rPr lang="en-US" sz="3200" dirty="0" smtClean="0">
                <a:latin typeface="Orgon Slab" panose="02000503000000020004" pitchFamily="50" charset="0"/>
              </a:rPr>
              <a:t>IX. Adjourn</a:t>
            </a:r>
            <a:endParaRPr lang="en-US" sz="3200" dirty="0">
              <a:latin typeface="Orgon Slab" panose="02000503000000020004" pitchFamily="50" charset="0"/>
            </a:endParaRP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a:pPr/>
              <a:t>72</a:t>
            </a:fld>
            <a:endParaRPr lang="en-US" sz="900" dirty="0"/>
          </a:p>
        </p:txBody>
      </p:sp>
    </p:spTree>
    <p:extLst>
      <p:ext uri="{BB962C8B-B14F-4D97-AF65-F5344CB8AC3E}">
        <p14:creationId xmlns:p14="http://schemas.microsoft.com/office/powerpoint/2010/main" val="794787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117212"/>
            <a:ext cx="8604067" cy="4634569"/>
          </a:xfrm>
        </p:spPr>
        <p:txBody>
          <a:bodyPr/>
          <a:lstStyle/>
          <a:p>
            <a:r>
              <a:rPr lang="en-US" dirty="0" smtClean="0">
                <a:solidFill>
                  <a:schemeClr val="accent4">
                    <a:lumMod val="10000"/>
                  </a:schemeClr>
                </a:solidFill>
              </a:rPr>
              <a:t>Bylaw Revisions Committee</a:t>
            </a:r>
          </a:p>
          <a:p>
            <a:pPr lvl="1"/>
            <a:r>
              <a:rPr lang="en-US" dirty="0" smtClean="0">
                <a:solidFill>
                  <a:schemeClr val="accent4">
                    <a:lumMod val="10000"/>
                  </a:schemeClr>
                </a:solidFill>
              </a:rPr>
              <a:t>Tom Schuman compiling last drafts, should be available soon</a:t>
            </a:r>
          </a:p>
          <a:p>
            <a:pPr lvl="2"/>
            <a:endParaRPr lang="en-US" dirty="0" smtClean="0">
              <a:solidFill>
                <a:schemeClr val="accent4">
                  <a:lumMod val="10000"/>
                </a:schemeClr>
              </a:solidFill>
            </a:endParaRPr>
          </a:p>
          <a:p>
            <a:pPr lvl="2"/>
            <a:endParaRPr lang="en-US" dirty="0">
              <a:solidFill>
                <a:schemeClr val="accent4">
                  <a:lumMod val="10000"/>
                </a:schemeClr>
              </a:solidFill>
            </a:endParaRPr>
          </a:p>
          <a:p>
            <a:r>
              <a:rPr lang="en-US" dirty="0" smtClean="0">
                <a:solidFill>
                  <a:schemeClr val="accent4">
                    <a:lumMod val="10000"/>
                  </a:schemeClr>
                </a:solidFill>
              </a:rPr>
              <a:t>Budgetary Affairs Committee: Report today</a:t>
            </a:r>
          </a:p>
          <a:p>
            <a:pPr lvl="1"/>
            <a:r>
              <a:rPr lang="en-US" dirty="0" smtClean="0">
                <a:solidFill>
                  <a:schemeClr val="accent4">
                    <a:lumMod val="10000"/>
                  </a:schemeClr>
                </a:solidFill>
              </a:rPr>
              <a:t>Information on potential salary reduction</a:t>
            </a:r>
          </a:p>
          <a:p>
            <a:endParaRPr lang="en-US" dirty="0">
              <a:solidFill>
                <a:schemeClr val="accent4">
                  <a:lumMod val="10000"/>
                </a:schemeClr>
              </a:solidFill>
            </a:endParaRPr>
          </a:p>
          <a:p>
            <a:r>
              <a:rPr lang="en-US" dirty="0" smtClean="0">
                <a:solidFill>
                  <a:schemeClr val="accent4">
                    <a:lumMod val="10000"/>
                  </a:schemeClr>
                </a:solidFill>
              </a:rPr>
              <a:t>Facilities Planning Committee</a:t>
            </a:r>
          </a:p>
          <a:p>
            <a:pPr lvl="1"/>
            <a:r>
              <a:rPr lang="en-US" dirty="0" smtClean="0">
                <a:solidFill>
                  <a:schemeClr val="accent4">
                    <a:lumMod val="10000"/>
                  </a:schemeClr>
                </a:solidFill>
              </a:rPr>
              <a:t>Requesting information on status of ongoing and upcoming construction projects </a:t>
            </a:r>
            <a:endParaRPr lang="en-US" dirty="0">
              <a:solidFill>
                <a:schemeClr val="accent4">
                  <a:lumMod val="10000"/>
                </a:schemeClr>
              </a:solidFill>
            </a:endParaRPr>
          </a:p>
          <a:p>
            <a:pPr lvl="1"/>
            <a:endParaRPr lang="en-US" dirty="0" smtClean="0">
              <a:solidFill>
                <a:schemeClr val="accent4">
                  <a:lumMod val="10000"/>
                </a:schemeClr>
              </a:solidFill>
            </a:endParaRPr>
          </a:p>
          <a:p>
            <a:pPr marL="0" indent="0">
              <a:buNone/>
            </a:pPr>
            <a:endParaRPr lang="en-US" dirty="0" smtClean="0"/>
          </a:p>
        </p:txBody>
      </p:sp>
      <p:sp>
        <p:nvSpPr>
          <p:cNvPr id="5" name="Text Placeholder 3"/>
          <p:cNvSpPr>
            <a:spLocks noGrp="1"/>
          </p:cNvSpPr>
          <p:nvPr>
            <p:ph type="body" sz="quarter" idx="13"/>
          </p:nvPr>
        </p:nvSpPr>
        <p:spPr>
          <a:xfrm>
            <a:off x="510790" y="1559093"/>
            <a:ext cx="8184662" cy="647645"/>
          </a:xfrm>
        </p:spPr>
        <p:txBody>
          <a:bodyPr/>
          <a:lstStyle/>
          <a:p>
            <a:r>
              <a:rPr lang="en-US" dirty="0" smtClean="0"/>
              <a:t>Committee Updates</a:t>
            </a:r>
            <a:endParaRPr lang="en-US" dirty="0"/>
          </a:p>
        </p:txBody>
      </p:sp>
    </p:spTree>
    <p:extLst>
      <p:ext uri="{BB962C8B-B14F-4D97-AF65-F5344CB8AC3E}">
        <p14:creationId xmlns:p14="http://schemas.microsoft.com/office/powerpoint/2010/main" val="3213138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117212"/>
            <a:ext cx="8604067" cy="4634569"/>
          </a:xfrm>
        </p:spPr>
        <p:txBody>
          <a:bodyPr/>
          <a:lstStyle/>
          <a:p>
            <a:r>
              <a:rPr lang="en-US" dirty="0" smtClean="0">
                <a:solidFill>
                  <a:schemeClr val="accent4">
                    <a:lumMod val="10000"/>
                  </a:schemeClr>
                </a:solidFill>
              </a:rPr>
              <a:t>Tenure Policy Committee</a:t>
            </a:r>
          </a:p>
          <a:p>
            <a:pPr lvl="1"/>
            <a:r>
              <a:rPr lang="en-US" dirty="0" smtClean="0">
                <a:solidFill>
                  <a:schemeClr val="accent4">
                    <a:lumMod val="10000"/>
                  </a:schemeClr>
                </a:solidFill>
              </a:rPr>
              <a:t>No report, no plans to change tenure and promotion cycle for 2020-2021</a:t>
            </a:r>
          </a:p>
          <a:p>
            <a:pPr lvl="2"/>
            <a:endParaRPr lang="en-US" dirty="0">
              <a:solidFill>
                <a:schemeClr val="accent4">
                  <a:lumMod val="10000"/>
                </a:schemeClr>
              </a:solidFill>
            </a:endParaRPr>
          </a:p>
          <a:p>
            <a:r>
              <a:rPr lang="en-US" dirty="0" smtClean="0">
                <a:solidFill>
                  <a:schemeClr val="accent4">
                    <a:lumMod val="10000"/>
                  </a:schemeClr>
                </a:solidFill>
              </a:rPr>
              <a:t>Intellectual Property Committee</a:t>
            </a:r>
          </a:p>
          <a:p>
            <a:pPr lvl="1"/>
            <a:r>
              <a:rPr lang="en-US" dirty="0" smtClean="0">
                <a:solidFill>
                  <a:schemeClr val="accent4">
                    <a:lumMod val="10000"/>
                  </a:schemeClr>
                </a:solidFill>
              </a:rPr>
              <a:t>No report, plan to discuss membership on new Chancellor committee to review </a:t>
            </a:r>
            <a:r>
              <a:rPr lang="en-US" smtClean="0">
                <a:solidFill>
                  <a:schemeClr val="accent4">
                    <a:lumMod val="10000"/>
                  </a:schemeClr>
                </a:solidFill>
              </a:rPr>
              <a:t>intellectual property </a:t>
            </a:r>
            <a:endParaRPr lang="en-US" dirty="0" smtClean="0">
              <a:solidFill>
                <a:schemeClr val="accent4">
                  <a:lumMod val="10000"/>
                </a:schemeClr>
              </a:solidFill>
            </a:endParaRPr>
          </a:p>
          <a:p>
            <a:pPr marL="0" indent="0">
              <a:buNone/>
            </a:pPr>
            <a:endParaRPr lang="en-US" dirty="0" smtClean="0"/>
          </a:p>
        </p:txBody>
      </p:sp>
      <p:sp>
        <p:nvSpPr>
          <p:cNvPr id="5" name="Text Placeholder 3"/>
          <p:cNvSpPr>
            <a:spLocks noGrp="1"/>
          </p:cNvSpPr>
          <p:nvPr>
            <p:ph type="body" sz="quarter" idx="13"/>
          </p:nvPr>
        </p:nvSpPr>
        <p:spPr>
          <a:xfrm>
            <a:off x="510790" y="1559093"/>
            <a:ext cx="8184662" cy="647645"/>
          </a:xfrm>
        </p:spPr>
        <p:txBody>
          <a:bodyPr/>
          <a:lstStyle/>
          <a:p>
            <a:r>
              <a:rPr lang="en-US" dirty="0" smtClean="0"/>
              <a:t>Committee Updates</a:t>
            </a:r>
            <a:endParaRPr lang="en-US" dirty="0"/>
          </a:p>
        </p:txBody>
      </p:sp>
    </p:spTree>
    <p:extLst>
      <p:ext uri="{BB962C8B-B14F-4D97-AF65-F5344CB8AC3E}">
        <p14:creationId xmlns:p14="http://schemas.microsoft.com/office/powerpoint/2010/main" val="2291887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Intr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9_Custom Design">
  <a:themeElements>
    <a:clrScheme name="Custom 6">
      <a:dk1>
        <a:srgbClr val="003B49"/>
      </a:dk1>
      <a:lt1>
        <a:srgbClr val="E8D3A2"/>
      </a:lt1>
      <a:dk2>
        <a:srgbClr val="003B49"/>
      </a:dk2>
      <a:lt2>
        <a:srgbClr val="FFFFFF"/>
      </a:lt2>
      <a:accent1>
        <a:srgbClr val="003B49"/>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18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9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0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2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2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2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2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2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29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8.xml><?xml version="1.0" encoding="utf-8"?>
<a:theme xmlns:a="http://schemas.openxmlformats.org/drawingml/2006/main" name="30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1_Custom Design">
  <a:themeElements>
    <a:clrScheme name="Custom 4">
      <a:dk1>
        <a:srgbClr val="003B49"/>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15787</TotalTime>
  <Words>3595</Words>
  <Application>Microsoft Office PowerPoint</Application>
  <PresentationFormat>On-screen Show (4:3)</PresentationFormat>
  <Paragraphs>525</Paragraphs>
  <Slides>72</Slides>
  <Notes>3</Notes>
  <HiddenSlides>0</HiddenSlides>
  <MMClips>0</MMClips>
  <ScaleCrop>false</ScaleCrop>
  <HeadingPairs>
    <vt:vector size="6" baseType="variant">
      <vt:variant>
        <vt:lpstr>Fonts Used</vt:lpstr>
      </vt:variant>
      <vt:variant>
        <vt:i4>10</vt:i4>
      </vt:variant>
      <vt:variant>
        <vt:lpstr>Theme</vt:lpstr>
      </vt:variant>
      <vt:variant>
        <vt:i4>39</vt:i4>
      </vt:variant>
      <vt:variant>
        <vt:lpstr>Slide Titles</vt:lpstr>
      </vt:variant>
      <vt:variant>
        <vt:i4>72</vt:i4>
      </vt:variant>
    </vt:vector>
  </HeadingPairs>
  <TitlesOfParts>
    <vt:vector size="121" baseType="lpstr">
      <vt:lpstr>Arial</vt:lpstr>
      <vt:lpstr>Calibri</vt:lpstr>
      <vt:lpstr>Calibri Light</vt:lpstr>
      <vt:lpstr>Encode Sans Normal Black</vt:lpstr>
      <vt:lpstr>Lucida Grande</vt:lpstr>
      <vt:lpstr>Orgon Slab</vt:lpstr>
      <vt:lpstr>Orgon Slab ExtraLight</vt:lpstr>
      <vt:lpstr>Orgon Slab Light</vt:lpstr>
      <vt:lpstr>Orgon Slab Medium</vt:lpstr>
      <vt:lpstr>Times New Roman</vt:lpstr>
      <vt:lpstr>1_Custom Design</vt:lpstr>
      <vt:lpstr>2_Custom Design</vt:lpstr>
      <vt:lpstr>3_Custom Design</vt:lpstr>
      <vt:lpstr>4_Custom Design</vt:lpstr>
      <vt:lpstr>61_Custom Design</vt:lpstr>
      <vt:lpstr>62_Custom Design</vt:lpstr>
      <vt:lpstr>64_Custom Design</vt:lpstr>
      <vt:lpstr>65_Custom Design</vt:lpstr>
      <vt:lpstr>66_Custom Design</vt:lpstr>
      <vt:lpstr>5_Custom Design</vt:lpstr>
      <vt:lpstr>6_Custom Design</vt:lpstr>
      <vt:lpstr>7_Custom Design</vt:lpstr>
      <vt:lpstr>Intro Page</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Custom Design</vt:lpstr>
      <vt:lpstr>21_Custom Design</vt:lpstr>
      <vt:lpstr>22_Custom Design</vt:lpstr>
      <vt:lpstr>23_Custom Design</vt:lpstr>
      <vt:lpstr>24_Custom Design</vt:lpstr>
      <vt:lpstr>25_Custom Design</vt:lpstr>
      <vt:lpstr>26_Custom Design</vt:lpstr>
      <vt:lpstr>27_Custom Design</vt:lpstr>
      <vt:lpstr>Office Theme</vt:lpstr>
      <vt:lpstr>28_Custom Design</vt:lpstr>
      <vt:lpstr>29_Custom Design</vt:lpstr>
      <vt:lpstr>30_Custom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Motion from the Committee on Effective Teaching</vt:lpstr>
      <vt:lpstr>Background and Purpose</vt:lpstr>
      <vt:lpstr>Motion</vt:lpstr>
      <vt:lpstr>Item 1. Definition of effective teaching</vt:lpstr>
      <vt:lpstr>Item 2. Baseline of effective teaching</vt:lpstr>
      <vt:lpstr>Item 3. Improving the measurement of effective teaching</vt:lpstr>
      <vt:lpstr>Item 4. Improving the triangulation of effective teaching</vt:lpstr>
      <vt:lpstr>Item 5. Administrative recommendation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House, Misty M.</cp:lastModifiedBy>
  <cp:revision>292</cp:revision>
  <cp:lastPrinted>2019-03-21T17:27:19Z</cp:lastPrinted>
  <dcterms:created xsi:type="dcterms:W3CDTF">2014-10-14T00:51:43Z</dcterms:created>
  <dcterms:modified xsi:type="dcterms:W3CDTF">2020-06-11T15:32:53Z</dcterms:modified>
</cp:coreProperties>
</file>